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96" r:id="rId2"/>
    <p:sldId id="453" r:id="rId3"/>
    <p:sldId id="514" r:id="rId4"/>
    <p:sldId id="501" r:id="rId5"/>
    <p:sldId id="457" r:id="rId6"/>
    <p:sldId id="463" r:id="rId7"/>
    <p:sldId id="470" r:id="rId8"/>
    <p:sldId id="500" r:id="rId9"/>
    <p:sldId id="454" r:id="rId10"/>
    <p:sldId id="520" r:id="rId11"/>
    <p:sldId id="519" r:id="rId12"/>
    <p:sldId id="521" r:id="rId13"/>
    <p:sldId id="523" r:id="rId14"/>
    <p:sldId id="524" r:id="rId15"/>
    <p:sldId id="525" r:id="rId16"/>
    <p:sldId id="527" r:id="rId17"/>
    <p:sldId id="495" r:id="rId18"/>
    <p:sldId id="505" r:id="rId19"/>
    <p:sldId id="421" r:id="rId20"/>
    <p:sldId id="522" r:id="rId21"/>
    <p:sldId id="385" r:id="rId22"/>
    <p:sldId id="401" r:id="rId23"/>
    <p:sldId id="402" r:id="rId24"/>
    <p:sldId id="507" r:id="rId25"/>
    <p:sldId id="506" r:id="rId26"/>
    <p:sldId id="508" r:id="rId27"/>
    <p:sldId id="503" r:id="rId28"/>
    <p:sldId id="504" r:id="rId29"/>
    <p:sldId id="509" r:id="rId30"/>
    <p:sldId id="528" r:id="rId31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FCF"/>
    <a:srgbClr val="00B3FF"/>
    <a:srgbClr val="72B46E"/>
    <a:srgbClr val="4AA34A"/>
    <a:srgbClr val="91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0" autoAdjust="0"/>
    <p:restoredTop sz="85314" autoAdjust="0"/>
  </p:normalViewPr>
  <p:slideViewPr>
    <p:cSldViewPr snapToObjects="1">
      <p:cViewPr varScale="1">
        <p:scale>
          <a:sx n="118" d="100"/>
          <a:sy n="118" d="100"/>
        </p:scale>
        <p:origin x="-332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3480" y="-112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C3A2C-7BBC-5F42-846F-D804B0B9B344}" type="datetimeFigureOut">
              <a:rPr lang="en-US" smtClean="0"/>
              <a:pPr/>
              <a:t>11/18/13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AE2DC-E377-024F-8067-B8763741F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986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1E04D-0DF3-1442-81E2-23314FA6B5A6}" type="datetimeFigureOut">
              <a:rPr lang="en-US" smtClean="0"/>
              <a:pPr/>
              <a:t>11/18/13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36771-A22F-7D49-B946-90412FE242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39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0C538E-4464-7441-8F17-7505139C086F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</a:t>
            </a:r>
            <a:r>
              <a:rPr lang="en-US" altLang="zh-TW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name, purpose (goal)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 the coworkers</a:t>
            </a:r>
            <a:endParaRPr lang="en-US" altLang="zh-TW" dirty="0" smtClean="0"/>
          </a:p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Challenge: malicious</a:t>
            </a:r>
            <a:r>
              <a:rPr lang="en-US" baseline="0" dirty="0" smtClean="0"/>
              <a:t> server would introduce new attack opportunities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36771-A22F-7D49-B946-90412FE242C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Each</a:t>
            </a:r>
            <a:r>
              <a:rPr lang="en-US" altLang="zh-TW" baseline="0" dirty="0" smtClean="0"/>
              <a:t> 3-word phrase contains 24 bits entropy (each word is selected form a word back containing 256 words, Zimmermann’s words)</a:t>
            </a:r>
            <a:endParaRPr lang="en-US" altLang="zh-TW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During authenticity verification, each user has to compare</a:t>
            </a:r>
            <a:r>
              <a:rPr lang="en-US" baseline="0" dirty="0" smtClean="0"/>
              <a:t> literature phrase and make a decision, Match or No Match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However, people are lazy.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 users only simply</a:t>
            </a:r>
            <a:r>
              <a:rPr lang="en-US" baseline="0" dirty="0" smtClean="0"/>
              <a:t> </a:t>
            </a:r>
            <a:r>
              <a:rPr lang="en-US" dirty="0" smtClean="0"/>
              <a:t>click Next without checking, makes</a:t>
            </a:r>
            <a:r>
              <a:rPr lang="en-US" baseline="0" dirty="0" smtClean="0"/>
              <a:t> the protocol insecure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baseline="0" dirty="0" smtClean="0"/>
              <a:t>We design user interface to enforce users to compare phrase by adding two decoy phrases.</a:t>
            </a:r>
          </a:p>
          <a:p>
            <a:r>
              <a:rPr lang="en-US" baseline="0" dirty="0" smtClean="0"/>
              <a:t>User has to pay attention; random selection only makes the protocol failure with a high chance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36771-A22F-7D49-B946-90412FE242CF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commitment tree is computed by collision resistance cryptographic hash by each smartphone and reserved for later verification.</a:t>
            </a:r>
          </a:p>
          <a:p>
            <a:r>
              <a:rPr lang="en-US" baseline="0" dirty="0" smtClean="0"/>
              <a:t>Commitment tree is constructing with encrypted contact data, public parameter for group DH, and two branches of random nonce presenting positive/negative decision where a user made</a:t>
            </a:r>
          </a:p>
          <a:p>
            <a:r>
              <a:rPr lang="en-US" baseline="0" dirty="0" smtClean="0"/>
              <a:t>During authenticity verification, user could decide to release red part, negative decision (decoy or no match) or blue part, positive decision (match phrase).</a:t>
            </a:r>
          </a:p>
          <a:p>
            <a:r>
              <a:rPr lang="en-US" baseline="0" dirty="0" smtClean="0"/>
              <a:t>Once each user collects all other decision in a group, he can compute shared secret by running STR; the secret is used to protect decryption key, </a:t>
            </a:r>
            <a:r>
              <a:rPr lang="en-US" baseline="0" dirty="0" err="1" smtClean="0"/>
              <a:t>NonceM</a:t>
            </a:r>
            <a:r>
              <a:rPr lang="en-US" baseline="0" dirty="0" smtClean="0"/>
              <a:t>, and distribute it to other user such all they users can decrypt</a:t>
            </a:r>
          </a:p>
          <a:p>
            <a:r>
              <a:rPr lang="en-US" baseline="0" dirty="0" smtClean="0"/>
              <a:t>The encrypted contact in the beginning.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%To open the commitment, pair of inputs need to be disclosed.</a:t>
            </a:r>
          </a:p>
          <a:p>
            <a:r>
              <a:rPr lang="en-US" baseline="0" dirty="0" smtClean="0"/>
              <a:t>%Collision-resistance ensures it is computationally infeasible to find another pairs to result the same commitment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36771-A22F-7D49-B946-90412FE242C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25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Commitment</a:t>
            </a:r>
            <a:r>
              <a:rPr kumimoji="1" lang="en-US" altLang="zh-TW" baseline="0" dirty="0" smtClean="0"/>
              <a:t> tree design and authenticity verification through phrase comparison converts GitM from safe attack to daring attack.</a:t>
            </a:r>
          </a:p>
          <a:p>
            <a:r>
              <a:rPr kumimoji="1" lang="en-US" altLang="zh-TW" baseline="0" dirty="0" smtClean="0"/>
              <a:t>Chance for GitM attacker equal randomly guessing 24 bits entropy to make collisions among users, resulting low probability to succeed, 2^-24 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36771-A22F-7D49-B946-90412FE242C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10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36771-A22F-7D49-B946-90412FE242C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19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Bump takes time in middle and large groups because: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Total interaction is around N^2 when there is N members in the group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Bump misclassified group (A bumps with B, and C bumps with D, but A will get vCard from C), resulting in lots protocol errors.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36771-A22F-7D49-B946-90412FE242C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37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X,Y,Z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36771-A22F-7D49-B946-90412FE242C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79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the leader</a:t>
            </a:r>
            <a:r>
              <a:rPr lang="en-US" baseline="0" dirty="0" smtClean="0"/>
              <a:t> selection</a:t>
            </a:r>
            <a:endParaRPr lang="en-US" dirty="0" smtClean="0"/>
          </a:p>
          <a:p>
            <a:r>
              <a:rPr lang="en-US" dirty="0" smtClean="0"/>
              <a:t>Mention visual comparison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36771-A22F-7D49-B946-90412FE242C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98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T-Flags</a:t>
            </a:r>
            <a:r>
              <a:rPr kumimoji="1" lang="en-US" altLang="zh-TW" baseline="0" dirty="0" smtClean="0"/>
              <a:t> contains 8 blocks, each block could present 8 colors, total entropy is 24 bits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36771-A22F-7D49-B946-90412FE242C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49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Every</a:t>
            </a:r>
            <a:r>
              <a:rPr kumimoji="1" lang="en-US" altLang="zh-TW" baseline="0" dirty="0" smtClean="0"/>
              <a:t> clicks OK without comparison, the protocol will suffer MitM attacks</a:t>
            </a:r>
          </a:p>
          <a:p>
            <a:r>
              <a:rPr kumimoji="1" lang="en-US" altLang="zh-TW" baseline="0" dirty="0" smtClean="0"/>
              <a:t>Slow user could not change the group decision, most of users still accept bogus data in the end of protocol.</a:t>
            </a:r>
          </a:p>
          <a:p>
            <a:r>
              <a:rPr kumimoji="1" lang="en-US" altLang="zh-TW" baseline="0" dirty="0" smtClean="0"/>
              <a:t>If protocol fails, most of all users still get data by clicking OK to save the exchange information.</a:t>
            </a:r>
          </a:p>
          <a:p>
            <a:r>
              <a:rPr kumimoji="1" lang="en-US" altLang="zh-TW" baseline="0" dirty="0" smtClean="0"/>
              <a:t>Therefore, information would leak even the protocol fails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36771-A22F-7D49-B946-90412FE242C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87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distribution is fundamental</a:t>
            </a:r>
            <a:r>
              <a:rPr lang="en-US" altLang="zh-TW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problem.</a:t>
            </a: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many useful protocols such as SSL for entities that already share authentic key material, </a:t>
            </a: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the root of the problem still remains: how do we obtain the authentic public key from the intended individual? </a:t>
            </a:r>
            <a:endParaRPr lang="en-US" altLang="zh-TW" dirty="0" smtClean="0"/>
          </a:p>
          <a:p>
            <a:pPr eaLnBrk="1" hangingPunct="1"/>
            <a:endParaRPr lang="en-US" dirty="0" smtClean="0">
              <a:latin typeface="Times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pPr eaLnBrk="1" hangingPunct="1"/>
            <a:endParaRPr lang="en-US" dirty="0" smtClean="0">
              <a:latin typeface="Times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7669AB-E418-E846-BA5F-0E44B9774A96}" type="slidenum">
              <a:rPr lang="en-US" smtClean="0">
                <a:latin typeface="Times" pitchFamily="-84" charset="0"/>
              </a:rPr>
              <a:pPr/>
              <a:t>2</a:t>
            </a:fld>
            <a:endParaRPr lang="en-US" smtClean="0">
              <a:latin typeface="Times" pitchFamily="-8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36771-A22F-7D49-B946-90412FE242C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19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latin typeface="+mn-lt"/>
                <a:ea typeface="ＭＳ Ｐゴシック" pitchFamily="-84" charset="-128"/>
                <a:cs typeface="ＭＳ Ｐゴシック" pitchFamily="-84" charset="-128"/>
              </a:rPr>
              <a:t>PKI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latin typeface="+mn-lt"/>
                <a:ea typeface="ＭＳ Ｐゴシック" pitchFamily="-84" charset="-128"/>
                <a:cs typeface="ＭＳ Ｐゴシック" pitchFamily="-84" charset="-128"/>
              </a:rPr>
              <a:t>MitM: You want Jon Smith’s key, Jon Smith broadcasts his VeriSign signed certificate, attacker blocks that and resends a </a:t>
            </a:r>
            <a:r>
              <a:rPr lang="en-US" altLang="zh-TW" dirty="0" err="1" smtClean="0">
                <a:latin typeface="+mn-lt"/>
                <a:ea typeface="ＭＳ Ｐゴシック" pitchFamily="-84" charset="-128"/>
                <a:cs typeface="ＭＳ Ｐゴシック" pitchFamily="-84" charset="-128"/>
              </a:rPr>
              <a:t>GoDaddy.com</a:t>
            </a:r>
            <a:r>
              <a:rPr lang="en-US" altLang="zh-TW" dirty="0" smtClean="0">
                <a:latin typeface="+mn-lt"/>
                <a:ea typeface="ＭＳ Ｐゴシック" pitchFamily="-84" charset="-128"/>
                <a:cs typeface="ＭＳ Ｐゴシック" pitchFamily="-84" charset="-128"/>
              </a:rPr>
              <a:t> signed Jon Smith certificate</a:t>
            </a:r>
          </a:p>
          <a:p>
            <a:pPr eaLnBrk="1" hangingPunct="1"/>
            <a:r>
              <a:rPr lang="en-US" altLang="zh-TW" dirty="0" smtClean="0">
                <a:latin typeface="+mn-lt"/>
                <a:ea typeface="ＭＳ Ｐゴシック" pitchFamily="-84" charset="-128"/>
                <a:cs typeface="ＭＳ Ｐゴシック" pitchFamily="-84" charset="-128"/>
              </a:rPr>
              <a:t>Disconnection: You don’t know the person in front of you is the key owner</a:t>
            </a:r>
          </a:p>
          <a:p>
            <a:pPr eaLnBrk="1" hangingPunct="1"/>
            <a:endParaRPr lang="en-US" altLang="zh-TW" dirty="0" smtClean="0">
              <a:latin typeface="+mn-lt"/>
              <a:ea typeface="ＭＳ Ｐゴシック" pitchFamily="-84" charset="-128"/>
              <a:cs typeface="ＭＳ Ｐゴシック" pitchFamily="-84" charset="-128"/>
            </a:endParaRPr>
          </a:p>
          <a:p>
            <a:pPr eaLnBrk="1" hangingPunct="1"/>
            <a:r>
              <a:rPr lang="en-US" altLang="zh-TW" dirty="0" smtClean="0">
                <a:latin typeface="+mn-lt"/>
                <a:ea typeface="ＭＳ Ｐゴシック" pitchFamily="-84" charset="-128"/>
                <a:cs typeface="ＭＳ Ｐゴシック" pitchFamily="-84" charset="-128"/>
              </a:rPr>
              <a:t>PGP</a:t>
            </a:r>
          </a:p>
          <a:p>
            <a:pPr eaLnBrk="1" hangingPunct="1"/>
            <a:r>
              <a:rPr lang="en-US" altLang="zh-TW" dirty="0" smtClean="0">
                <a:latin typeface="+mn-lt"/>
                <a:ea typeface="ＭＳ Ｐゴシック" pitchFamily="-84" charset="-128"/>
                <a:cs typeface="ＭＳ Ｐゴシック" pitchFamily="-84" charset="-128"/>
              </a:rPr>
              <a:t>Option A) each member broadcasts their key and announces their MD5/SHA1 = cumbersome and possibly insecure</a:t>
            </a:r>
          </a:p>
          <a:p>
            <a:pPr eaLnBrk="1" hangingPunct="1"/>
            <a:r>
              <a:rPr lang="en-US" altLang="zh-TW" dirty="0" smtClean="0">
                <a:latin typeface="+mn-lt"/>
                <a:ea typeface="ＭＳ Ｐゴシック" pitchFamily="-84" charset="-128"/>
                <a:cs typeface="ＭＳ Ｐゴシック" pitchFamily="-84" charset="-128"/>
              </a:rPr>
              <a:t>Option B) distribute a list, if there is an error speak up, fails if the person who generated the list is malicious</a:t>
            </a:r>
          </a:p>
          <a:p>
            <a:endParaRPr kumimoji="1" lang="zh-TW" altLang="en-US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36771-A22F-7D49-B946-90412FE242C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82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Discrete log</a:t>
            </a:r>
            <a:r>
              <a:rPr kumimoji="1" lang="en-US" altLang="zh-TW" baseline="0" dirty="0" smtClean="0"/>
              <a:t> ensure the attacker is hard invert a from </a:t>
            </a:r>
            <a:r>
              <a:rPr kumimoji="1" lang="en-US" altLang="zh-TW" baseline="0" dirty="0" err="1" smtClean="0"/>
              <a:t>g^a</a:t>
            </a:r>
            <a:endParaRPr kumimoji="1" lang="en-US" altLang="zh-TW" dirty="0" smtClean="0"/>
          </a:p>
          <a:p>
            <a:r>
              <a:rPr kumimoji="1" lang="en-US" altLang="zh-TW" dirty="0" smtClean="0"/>
              <a:t>Trim down the key distribution problem to 2 person case</a:t>
            </a:r>
          </a:p>
          <a:p>
            <a:r>
              <a:rPr kumimoji="1" lang="en-US" altLang="zh-TW" dirty="0" smtClean="0"/>
              <a:t>DH exchange would be the excellent solution!?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36771-A22F-7D49-B946-90412FE242C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98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A bystander overhear</a:t>
            </a:r>
            <a:r>
              <a:rPr kumimoji="1" lang="en-US" altLang="zh-TW" baseline="0" dirty="0" smtClean="0"/>
              <a:t> conversion and launch MitM</a:t>
            </a:r>
            <a:endParaRPr kumimoji="1" lang="en-US" altLang="zh-TW" dirty="0" smtClean="0"/>
          </a:p>
          <a:p>
            <a:r>
              <a:rPr kumimoji="1" lang="en-US" altLang="zh-TW" dirty="0" smtClean="0"/>
              <a:t>Channel is broken by MitM</a:t>
            </a:r>
          </a:p>
          <a:p>
            <a:r>
              <a:rPr kumimoji="1" lang="en-US" altLang="zh-TW" dirty="0" smtClean="0"/>
              <a:t>Could check</a:t>
            </a:r>
            <a:r>
              <a:rPr kumimoji="1" lang="en-US" altLang="zh-TW" baseline="0" dirty="0" smtClean="0"/>
              <a:t> the integrity of shared secret(check if they are equal)  in the end to detect MitM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36771-A22F-7D49-B946-90412FE242C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24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36771-A22F-7D49-B946-90412FE242C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82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FFFFF3-C268-F342-9A95-7CF984683EEE}" type="slidenum">
              <a:rPr lang="en-US">
                <a:latin typeface="Times" pitchFamily="-84" charset="0"/>
              </a:rPr>
              <a:pPr/>
              <a:t>7</a:t>
            </a:fld>
            <a:endParaRPr lang="en-US">
              <a:latin typeface="Times" pitchFamily="-84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>
              <a:buAutoNum type="arabicPeriod"/>
            </a:pPr>
            <a:endParaRPr lang="en-US" dirty="0">
              <a:latin typeface="Times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4BDFFA-759A-5644-BCCE-6FCF10F852D6}" type="slidenum">
              <a:rPr lang="en-US">
                <a:latin typeface="Times" pitchFamily="-84" charset="0"/>
              </a:rPr>
              <a:pPr/>
              <a:t>8</a:t>
            </a:fld>
            <a:endParaRPr lang="en-US">
              <a:latin typeface="Times" pitchFamily="-8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Times" pitchFamily="-84" charset="0"/>
                <a:ea typeface="ＭＳ Ｐゴシック" pitchFamily="-84" charset="-128"/>
                <a:cs typeface="ＭＳ Ｐゴシック" pitchFamily="-84" charset="-128"/>
              </a:rPr>
              <a:t>A</a:t>
            </a:r>
            <a:r>
              <a:rPr lang="en-US" baseline="0" dirty="0" smtClean="0">
                <a:latin typeface="Times" pitchFamily="-84" charset="0"/>
                <a:ea typeface="ＭＳ Ｐゴシック" pitchFamily="-84" charset="-128"/>
                <a:cs typeface="ＭＳ Ｐゴシック" pitchFamily="-84" charset="-128"/>
              </a:rPr>
              <a:t> malicious group member (Red) creates a separate groups for the victim members</a:t>
            </a:r>
          </a:p>
          <a:p>
            <a:pPr eaLnBrk="1" hangingPunct="1"/>
            <a:r>
              <a:rPr lang="en-US" baseline="0" dirty="0" smtClean="0">
                <a:latin typeface="Times" pitchFamily="-84" charset="0"/>
                <a:ea typeface="ＭＳ Ｐゴシック" pitchFamily="-84" charset="-128"/>
                <a:cs typeface="ＭＳ Ｐゴシック" pitchFamily="-84" charset="-128"/>
              </a:rPr>
              <a:t>Malicious A creates a sufficient number of virtual identities such that each group has the correct number of members.</a:t>
            </a:r>
          </a:p>
          <a:p>
            <a:pPr eaLnBrk="1" hangingPunct="1"/>
            <a:r>
              <a:rPr lang="en-US" baseline="0" dirty="0" smtClean="0">
                <a:latin typeface="Times" pitchFamily="-84" charset="0"/>
                <a:ea typeface="ＭＳ Ｐゴシック" pitchFamily="-84" charset="-128"/>
                <a:cs typeface="ＭＳ Ｐゴシック" pitchFamily="-84" charset="-128"/>
              </a:rPr>
              <a:t>Victim members believes to be part of a group of 4 members (with 3 others),</a:t>
            </a:r>
          </a:p>
          <a:p>
            <a:pPr eaLnBrk="1" hangingPunct="1"/>
            <a:r>
              <a:rPr lang="en-US" baseline="0" dirty="0" smtClean="0">
                <a:latin typeface="Times" pitchFamily="-84" charset="0"/>
                <a:ea typeface="ＭＳ Ｐゴシック" pitchFamily="-84" charset="-128"/>
                <a:cs typeface="ＭＳ Ｐゴシック" pitchFamily="-84" charset="-128"/>
              </a:rPr>
              <a:t>But instead the victim is in a separate group with the adversary and fake identities.</a:t>
            </a:r>
            <a:endParaRPr lang="en-US" dirty="0">
              <a:latin typeface="Times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Times" pitchFamily="-84" charset="0"/>
                <a:ea typeface="ＭＳ Ｐゴシック" pitchFamily="-84" charset="-128"/>
                <a:cs typeface="ＭＳ Ｐゴシック" pitchFamily="-84" charset="-128"/>
              </a:rPr>
              <a:t>Subsequent mechanisms</a:t>
            </a:r>
            <a:r>
              <a:rPr lang="en-US" baseline="0" dirty="0" smtClean="0">
                <a:latin typeface="Times" pitchFamily="-84" charset="0"/>
                <a:ea typeface="ＭＳ Ｐゴシック" pitchFamily="-84" charset="-128"/>
                <a:cs typeface="ＭＳ Ｐゴシック" pitchFamily="-84" charset="-128"/>
              </a:rPr>
              <a:t> includes providing message secrecy by encryption, authenticity by signature sign, or group key establishment using exchanged public keys</a:t>
            </a:r>
            <a:endParaRPr lang="en-US" dirty="0" smtClean="0">
              <a:latin typeface="Times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23EE1E-4776-9949-BE5F-BC7D29B8DB59}" type="slidenum">
              <a:rPr lang="en-US" smtClean="0">
                <a:latin typeface="Times" pitchFamily="-84" charset="0"/>
              </a:rPr>
              <a:pPr/>
              <a:t>9</a:t>
            </a:fld>
            <a:endParaRPr lang="en-US" smtClean="0">
              <a:latin typeface="Times" pitchFamily="-8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9F2FB-BC2F-C84E-AEC0-6642545FF41C}" type="datetime1">
              <a:rPr lang="en-US" altLang="zh-TW" smtClean="0"/>
              <a:t>11/18/13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6F2E-8494-8348-8B83-A5F59D6C4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9F085-30BB-0143-9A1B-C032C97024B9}" type="datetime1">
              <a:rPr lang="en-US" altLang="zh-TW" smtClean="0"/>
              <a:t>11/18/13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6F2E-8494-8348-8B83-A5F59D6C4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01223-D96D-174D-86F4-B73965CD11B2}" type="datetime1">
              <a:rPr lang="en-US" altLang="zh-TW" smtClean="0"/>
              <a:t>11/18/13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6F2E-8494-8348-8B83-A5F59D6C4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603C9-905B-4442-AC75-5ED366DDF38E}" type="datetime1">
              <a:rPr lang="en-US" altLang="zh-TW" smtClean="0"/>
              <a:t>11/18/13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6F2E-8494-8348-8B83-A5F59D6C4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0345A-D7E6-FA42-A5DF-D16C56187E5E}" type="datetime1">
              <a:rPr lang="en-US" altLang="zh-TW" smtClean="0"/>
              <a:t>11/18/13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6F2E-8494-8348-8B83-A5F59D6C4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A1B64-2F9F-0542-A9BD-F640561FCAE1}" type="datetime1">
              <a:rPr lang="en-US" altLang="zh-TW" smtClean="0"/>
              <a:t>11/18/13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6F2E-8494-8348-8B83-A5F59D6C4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46DD-1AAA-D54F-9FE3-A18C6879F5AB}" type="datetime1">
              <a:rPr lang="en-US" altLang="zh-TW" smtClean="0"/>
              <a:t>11/18/13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6F2E-8494-8348-8B83-A5F59D6C4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6D9E4-04DA-BC4E-B5D1-F37FAE002376}" type="datetime1">
              <a:rPr lang="en-US" altLang="zh-TW" smtClean="0"/>
              <a:t>11/18/13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6F2E-8494-8348-8B83-A5F59D6C4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668D3-F718-5045-9E98-76C386CF2F7A}" type="datetime1">
              <a:rPr lang="en-US" altLang="zh-TW" smtClean="0"/>
              <a:t>11/18/13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6F2E-8494-8348-8B83-A5F59D6C4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FE91C-71AE-3F4F-A680-B141B1D45946}" type="datetime1">
              <a:rPr lang="en-US" altLang="zh-TW" smtClean="0"/>
              <a:t>11/18/13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6F2E-8494-8348-8B83-A5F59D6C4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DD8D4-1CFB-1846-AE5F-49641ED386B6}" type="datetime1">
              <a:rPr lang="en-US" altLang="zh-TW" smtClean="0"/>
              <a:t>11/18/13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6F2E-8494-8348-8B83-A5F59D6C4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600200"/>
            <a:ext cx="8686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359EA-892E-0544-AE83-3EFFD5905614}" type="datetime1">
              <a:rPr lang="en-US" altLang="zh-TW" smtClean="0"/>
              <a:t>11/18/13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66F2E-8494-8348-8B83-A5F59D6C474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8" descr="CYLAB-LEVELPAGEÉoption_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b="0" i="0" kern="1200">
          <a:solidFill>
            <a:srgbClr val="910000"/>
          </a:solidFill>
          <a:latin typeface="Arial Bold"/>
          <a:ea typeface="+mj-ea"/>
          <a:cs typeface="Arial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910000"/>
        </a:buClr>
        <a:buFont typeface="Wingdings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910000"/>
        </a:buClr>
        <a:buSzPct val="120000"/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910000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7.emf"/><Relationship Id="rId5" Type="http://schemas.openxmlformats.org/officeDocument/2006/relationships/image" Target="../media/image4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ylab.cmu.edu/safeslinger/" TargetMode="Externa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Relationship Id="rId3" Type="http://schemas.openxmlformats.org/officeDocument/2006/relationships/image" Target="../media/image4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7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11" descr="CYLAB-LEVEL-BOTTOM-POWERPOIN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596063"/>
            <a:ext cx="91440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12" descr="CYLAB-COVER-POWERPOINT"/>
          <p:cNvPicPr>
            <a:picLocks noChangeAspect="1" noChangeArrowheads="1"/>
          </p:cNvPicPr>
          <p:nvPr/>
        </p:nvPicPr>
        <p:blipFill rotWithShape="1">
          <a:blip r:embed="rId4"/>
          <a:srcRect t="76314"/>
          <a:stretch/>
        </p:blipFill>
        <p:spPr bwMode="auto">
          <a:xfrm>
            <a:off x="0" y="1359487"/>
            <a:ext cx="9144000" cy="385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31775" y="2314575"/>
            <a:ext cx="8680450" cy="3949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Bef>
                <a:spcPts val="1875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 dirty="0" smtClean="0">
                <a:solidFill>
                  <a:srgbClr val="292929"/>
                </a:solidFill>
                <a:latin typeface="Arial"/>
                <a:cs typeface="Arial"/>
              </a:rPr>
              <a:t>SafeSlinger</a:t>
            </a:r>
          </a:p>
          <a:p>
            <a:pPr algn="ctr">
              <a:spcBef>
                <a:spcPts val="1875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 smtClean="0">
                <a:solidFill>
                  <a:srgbClr val="292929"/>
                </a:solidFill>
                <a:latin typeface="Arial"/>
                <a:cs typeface="Arial"/>
              </a:rPr>
              <a:t>Easy-to-Use and Secure Public-Key Exchange</a:t>
            </a:r>
          </a:p>
          <a:p>
            <a:pPr algn="ctr">
              <a:spcBef>
                <a:spcPts val="1875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800" dirty="0" smtClean="0">
              <a:solidFill>
                <a:srgbClr val="292929"/>
              </a:solidFill>
              <a:latin typeface="Arial"/>
              <a:cs typeface="Arial"/>
            </a:endParaRPr>
          </a:p>
          <a:p>
            <a:pPr algn="ctr">
              <a:spcBef>
                <a:spcPts val="1875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800" dirty="0">
              <a:solidFill>
                <a:srgbClr val="292929"/>
              </a:solidFill>
              <a:latin typeface="Arial"/>
              <a:cs typeface="Arial"/>
            </a:endParaRPr>
          </a:p>
          <a:p>
            <a:pPr algn="ctr">
              <a:spcBef>
                <a:spcPts val="1875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800" dirty="0">
              <a:solidFill>
                <a:srgbClr val="292929"/>
              </a:solidFill>
              <a:latin typeface="Arial"/>
              <a:cs typeface="Arial"/>
            </a:endParaRPr>
          </a:p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>
                <a:latin typeface="Arial"/>
                <a:cs typeface="Arial"/>
              </a:rPr>
              <a:t>Michael </a:t>
            </a:r>
            <a:r>
              <a:rPr lang="en-US" sz="2000" dirty="0" smtClean="0">
                <a:latin typeface="Arial"/>
                <a:cs typeface="Arial"/>
              </a:rPr>
              <a:t>Farb (CMU),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Arial"/>
                <a:cs typeface="Arial"/>
              </a:rPr>
              <a:t>Yue-Hsun</a:t>
            </a:r>
            <a:r>
              <a:rPr lang="en-US" sz="2000" b="1" dirty="0" smtClean="0">
                <a:solidFill>
                  <a:srgbClr val="FF0000"/>
                </a:solidFill>
                <a:latin typeface="Arial"/>
                <a:cs typeface="Arial"/>
              </a:rPr>
              <a:t> Lin (CMU)</a:t>
            </a:r>
            <a:r>
              <a:rPr lang="en-US" sz="2000" dirty="0" smtClean="0">
                <a:latin typeface="Arial"/>
                <a:cs typeface="Arial"/>
              </a:rPr>
              <a:t>, </a:t>
            </a:r>
            <a:r>
              <a:rPr lang="en-US" sz="2000" dirty="0" smtClean="0">
                <a:latin typeface="Arial"/>
                <a:ea typeface="Arial" pitchFamily="-84" charset="0"/>
                <a:cs typeface="Arial"/>
              </a:rPr>
              <a:t>Tiffany Hyun-Jin Kim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(CMU), </a:t>
            </a:r>
            <a:br>
              <a:rPr lang="en-US" sz="2000" dirty="0" smtClean="0">
                <a:latin typeface="Arial"/>
                <a:cs typeface="Arial"/>
              </a:rPr>
            </a:br>
            <a:r>
              <a:rPr lang="en-US" sz="2000" dirty="0" smtClean="0">
                <a:latin typeface="Arial"/>
                <a:cs typeface="Arial"/>
              </a:rPr>
              <a:t>Jonathan McCune (Google), </a:t>
            </a:r>
            <a:r>
              <a:rPr lang="en-US" sz="2000" dirty="0">
                <a:latin typeface="Arial"/>
                <a:cs typeface="Arial"/>
              </a:rPr>
              <a:t>Adrian </a:t>
            </a:r>
            <a:r>
              <a:rPr lang="en-US" sz="2000" dirty="0" smtClean="0">
                <a:latin typeface="Arial"/>
                <a:cs typeface="Arial"/>
              </a:rPr>
              <a:t>Perrig (CMU/ETH)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86200" y="3657600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5400"/>
            <a:ext cx="4309533" cy="13002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191001" y="113653"/>
            <a:ext cx="4876800" cy="12063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86"/>
    </mc:Choice>
    <mc:Fallback xmlns="">
      <p:transition xmlns:p14="http://schemas.microsoft.com/office/powerpoint/2010/main" spd="slow" advTm="4658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SafeSlinger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14478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Devices connect via Internet to SafeSlinger server</a:t>
            </a:r>
          </a:p>
          <a:p>
            <a:r>
              <a:rPr lang="en-US" dirty="0" smtClean="0"/>
              <a:t>Sidesteps Bluetooth / WiFi communication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6F2E-8494-8348-8B83-A5F59D6C474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 t="18837" r="82232" b="6704"/>
          <a:stretch>
            <a:fillRect/>
          </a:stretch>
        </p:blipFill>
        <p:spPr bwMode="auto">
          <a:xfrm>
            <a:off x="1524000" y="5257800"/>
            <a:ext cx="798512" cy="127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4860925"/>
            <a:ext cx="1178503" cy="1860550"/>
          </a:xfrm>
          <a:prstGeom prst="rect">
            <a:avLst/>
          </a:prstGeom>
        </p:spPr>
      </p:pic>
      <p:sp>
        <p:nvSpPr>
          <p:cNvPr id="9" name="Cloud 8"/>
          <p:cNvSpPr/>
          <p:nvPr/>
        </p:nvSpPr>
        <p:spPr>
          <a:xfrm>
            <a:off x="2438400" y="3679825"/>
            <a:ext cx="3962400" cy="236220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Internet</a:t>
            </a:r>
            <a:endParaRPr lang="en-US" sz="3200" dirty="0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0" y="54102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>
          <a:xfrm>
            <a:off x="2590800" y="3679825"/>
            <a:ext cx="457200" cy="358775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322512" y="5616575"/>
            <a:ext cx="649288" cy="42545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96000" y="5257800"/>
            <a:ext cx="457200" cy="358775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248400" y="3679825"/>
            <a:ext cx="743744" cy="511175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75731" y="6096000"/>
            <a:ext cx="11325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SafeSlinger </a:t>
            </a:r>
          </a:p>
          <a:p>
            <a:pPr algn="ctr"/>
            <a:r>
              <a:rPr lang="en-US" sz="1600" b="1" dirty="0" smtClean="0"/>
              <a:t>server</a:t>
            </a:r>
            <a:endParaRPr lang="en-US" sz="16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513688" y="2819400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800" y="28194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16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User Interactions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516238" y="4597400"/>
            <a:ext cx="711200" cy="71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0" y="1828800"/>
            <a:ext cx="812800" cy="812800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3300075" y="5330425"/>
            <a:ext cx="863600" cy="533400"/>
          </a:xfrm>
          <a:prstGeom prst="wedgeEllipseCallout">
            <a:avLst>
              <a:gd name="adj1" fmla="val -62851"/>
              <a:gd name="adj2" fmla="val -10545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" name="Oval Callout 9"/>
          <p:cNvSpPr/>
          <p:nvPr/>
        </p:nvSpPr>
        <p:spPr>
          <a:xfrm>
            <a:off x="4978223" y="5768703"/>
            <a:ext cx="863600" cy="533400"/>
          </a:xfrm>
          <a:prstGeom prst="wedgeEllipseCallout">
            <a:avLst>
              <a:gd name="adj1" fmla="val 88152"/>
              <a:gd name="adj2" fmla="val -8632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1" name="Oval Callout 10"/>
          <p:cNvSpPr/>
          <p:nvPr/>
        </p:nvSpPr>
        <p:spPr>
          <a:xfrm>
            <a:off x="2363838" y="1987988"/>
            <a:ext cx="863600" cy="533400"/>
          </a:xfrm>
          <a:prstGeom prst="wedgeEllipseCallout">
            <a:avLst>
              <a:gd name="adj1" fmla="val 160370"/>
              <a:gd name="adj2" fmla="val -553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62400" y="2641600"/>
            <a:ext cx="55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02397" y="5853389"/>
            <a:ext cx="67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Carol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16238" y="5308600"/>
            <a:ext cx="63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18" name="Oval Callout 17"/>
          <p:cNvSpPr/>
          <p:nvPr/>
        </p:nvSpPr>
        <p:spPr>
          <a:xfrm>
            <a:off x="3433867" y="3886200"/>
            <a:ext cx="658762" cy="457200"/>
          </a:xfrm>
          <a:prstGeom prst="wedgeEllipseCallout">
            <a:avLst>
              <a:gd name="adj1" fmla="val -93130"/>
              <a:gd name="adj2" fmla="val 94745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54</a:t>
            </a:r>
            <a:endParaRPr lang="en-US" dirty="0"/>
          </a:p>
        </p:txBody>
      </p:sp>
      <p:sp>
        <p:nvSpPr>
          <p:cNvPr id="19" name="Oval Callout 18"/>
          <p:cNvSpPr/>
          <p:nvPr/>
        </p:nvSpPr>
        <p:spPr>
          <a:xfrm>
            <a:off x="4856282" y="4730952"/>
            <a:ext cx="658762" cy="457200"/>
          </a:xfrm>
          <a:prstGeom prst="wedgeEllipseCallout">
            <a:avLst>
              <a:gd name="adj1" fmla="val 151303"/>
              <a:gd name="adj2" fmla="val 87304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46</a:t>
            </a:r>
            <a:endParaRPr lang="en-US" dirty="0"/>
          </a:p>
        </p:txBody>
      </p:sp>
      <p:sp>
        <p:nvSpPr>
          <p:cNvPr id="20" name="Oval Callout 19"/>
          <p:cNvSpPr/>
          <p:nvPr/>
        </p:nvSpPr>
        <p:spPr>
          <a:xfrm>
            <a:off x="3099619" y="1553626"/>
            <a:ext cx="658762" cy="457200"/>
          </a:xfrm>
          <a:prstGeom prst="wedgeEllipseCallout">
            <a:avLst>
              <a:gd name="adj1" fmla="val 118597"/>
              <a:gd name="adj2" fmla="val 89784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44</a:t>
            </a:r>
            <a:endParaRPr lang="en-US" dirty="0"/>
          </a:p>
        </p:txBody>
      </p:sp>
      <p:sp>
        <p:nvSpPr>
          <p:cNvPr id="22" name="Oval Callout 21"/>
          <p:cNvSpPr/>
          <p:nvPr/>
        </p:nvSpPr>
        <p:spPr>
          <a:xfrm>
            <a:off x="3763248" y="4626538"/>
            <a:ext cx="658762" cy="457200"/>
          </a:xfrm>
          <a:prstGeom prst="wedgeEllipseCallout">
            <a:avLst>
              <a:gd name="adj1" fmla="val -137885"/>
              <a:gd name="adj2" fmla="val -4469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3" name="Oval Callout 22"/>
          <p:cNvSpPr/>
          <p:nvPr/>
        </p:nvSpPr>
        <p:spPr>
          <a:xfrm>
            <a:off x="4648842" y="5266053"/>
            <a:ext cx="658762" cy="457200"/>
          </a:xfrm>
          <a:prstGeom prst="wedgeEllipseCallout">
            <a:avLst>
              <a:gd name="adj1" fmla="val 177123"/>
              <a:gd name="adj2" fmla="val -14390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4" name="Oval Callout 23"/>
          <p:cNvSpPr/>
          <p:nvPr/>
        </p:nvSpPr>
        <p:spPr>
          <a:xfrm>
            <a:off x="3099619" y="2323454"/>
            <a:ext cx="658762" cy="457200"/>
          </a:xfrm>
          <a:prstGeom prst="wedgeEllipseCallout">
            <a:avLst>
              <a:gd name="adj1" fmla="val 113433"/>
              <a:gd name="adj2" fmla="val -49116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744" y="4971250"/>
            <a:ext cx="812800" cy="812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37" y="3010933"/>
            <a:ext cx="1759163" cy="3127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035" y="1308100"/>
            <a:ext cx="1778000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395" y="3657600"/>
            <a:ext cx="1869346" cy="28040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566" y="3010933"/>
            <a:ext cx="1759163" cy="3127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9624" y="3684512"/>
            <a:ext cx="1851404" cy="2777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8400" y="1308100"/>
            <a:ext cx="1778000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7891" y="1308100"/>
            <a:ext cx="1778000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57330" y="3657600"/>
            <a:ext cx="1869347" cy="28040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9251" y="3014133"/>
            <a:ext cx="1757363" cy="3124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010933"/>
            <a:ext cx="1761261" cy="31311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1624" y="1308100"/>
            <a:ext cx="1778000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2800" y="3661559"/>
            <a:ext cx="1866706" cy="28000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Rounded Rectangle 42"/>
          <p:cNvSpPr/>
          <p:nvPr/>
        </p:nvSpPr>
        <p:spPr>
          <a:xfrm>
            <a:off x="735192" y="4191000"/>
            <a:ext cx="1375537" cy="4064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5318498" y="2521388"/>
            <a:ext cx="1375537" cy="4064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7177518" y="5540276"/>
            <a:ext cx="1375537" cy="32354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030083"/>
            <a:ext cx="1737619" cy="3089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88162" y="1327060"/>
            <a:ext cx="1765360" cy="264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40352" y="3661559"/>
            <a:ext cx="1866706" cy="2800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矩形 2"/>
          <p:cNvSpPr/>
          <p:nvPr/>
        </p:nvSpPr>
        <p:spPr>
          <a:xfrm>
            <a:off x="2116150" y="4730951"/>
            <a:ext cx="4798962" cy="15711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/>
              <a:t>Easy to use! </a:t>
            </a:r>
            <a:r>
              <a:rPr lang="en-US" altLang="zh-TW" sz="2800" dirty="0" smtClean="0"/>
              <a:t>Each </a:t>
            </a:r>
            <a:r>
              <a:rPr lang="en-US" altLang="zh-TW" sz="2800" dirty="0"/>
              <a:t>user requires </a:t>
            </a:r>
            <a:r>
              <a:rPr lang="en-US" altLang="zh-TW" sz="2800" i="1" dirty="0" smtClean="0"/>
              <a:t>1</a:t>
            </a:r>
            <a:r>
              <a:rPr lang="en-US" altLang="zh-TW" sz="2800" dirty="0" smtClean="0"/>
              <a:t> </a:t>
            </a:r>
            <a:r>
              <a:rPr lang="en-US" altLang="zh-TW" sz="2800" dirty="0"/>
              <a:t>number comparison, 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i="1" dirty="0" smtClean="0"/>
              <a:t>1</a:t>
            </a:r>
            <a:r>
              <a:rPr lang="en-US" altLang="zh-TW" sz="2800" dirty="0" smtClean="0"/>
              <a:t> word phrase comparison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838937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1: Private Information Leak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Server learns contact information of all users</a:t>
            </a:r>
          </a:p>
          <a:p>
            <a:endParaRPr lang="en-US" sz="1600" dirty="0" smtClean="0"/>
          </a:p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STR protocol</a:t>
            </a:r>
            <a:r>
              <a:rPr lang="en-US" baseline="30000" dirty="0" smtClean="0"/>
              <a:t>1</a:t>
            </a:r>
            <a:r>
              <a:rPr lang="en-US" dirty="0" smtClean="0"/>
              <a:t> used to create a shared secret key under which all information is encrypted</a:t>
            </a:r>
          </a:p>
          <a:p>
            <a:pPr lvl="1"/>
            <a:r>
              <a:rPr lang="en-US" dirty="0" smtClean="0"/>
              <a:t>Only if all verifications succeed, decryption key is disclosed to intended individuals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6F2E-8494-8348-8B83-A5F59D6C474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32096" y="6018340"/>
            <a:ext cx="8713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 1. Y</a:t>
            </a:r>
            <a:r>
              <a:rPr lang="en-US" altLang="zh-TW" dirty="0"/>
              <a:t>. Kim, A. Perrig, and G. </a:t>
            </a:r>
            <a:r>
              <a:rPr lang="en-US" altLang="zh-TW" dirty="0" err="1"/>
              <a:t>Tsudik</a:t>
            </a:r>
            <a:r>
              <a:rPr lang="en-US" altLang="zh-TW" dirty="0"/>
              <a:t>. Group key agreement efficient in </a:t>
            </a:r>
            <a:r>
              <a:rPr lang="en-US" altLang="zh-TW" dirty="0" smtClean="0"/>
              <a:t>communication, </a:t>
            </a:r>
            <a:r>
              <a:rPr lang="en-US" altLang="zh-TW" i="1" dirty="0" smtClean="0"/>
              <a:t>IEEE </a:t>
            </a:r>
            <a:r>
              <a:rPr lang="en-US" altLang="zh-TW" i="1" dirty="0"/>
              <a:t>Transactions on Computers, </a:t>
            </a:r>
            <a:r>
              <a:rPr lang="en-US" altLang="zh-TW" dirty="0"/>
              <a:t>53(7):905–921, July 2004. </a:t>
            </a:r>
          </a:p>
        </p:txBody>
      </p:sp>
    </p:spTree>
    <p:extLst>
      <p:ext uri="{BB962C8B-B14F-4D97-AF65-F5344CB8AC3E}">
        <p14:creationId xmlns:p14="http://schemas.microsoft.com/office/powerpoint/2010/main" val="591191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 2: Prevent Dialog Failure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1"/>
            <a:ext cx="9067800" cy="1219200"/>
          </a:xfrm>
        </p:spPr>
        <p:txBody>
          <a:bodyPr>
            <a:normAutofit/>
          </a:bodyPr>
          <a:lstStyle/>
          <a:p>
            <a:r>
              <a:rPr lang="en-US" dirty="0" smtClean="0"/>
              <a:t>Users simply click “Next” without checking phrases</a:t>
            </a:r>
          </a:p>
          <a:p>
            <a:r>
              <a:rPr lang="en-US" dirty="0" smtClean="0"/>
              <a:t>Approach: Make users pay attention!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6F2E-8494-8348-8B83-A5F59D6C474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97" y="3065336"/>
            <a:ext cx="2004786" cy="35640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051841"/>
            <a:ext cx="1981200" cy="35221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670570" y="6248400"/>
            <a:ext cx="838200" cy="32557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79074" y="4419600"/>
            <a:ext cx="1658815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User has to pay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attention and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select matching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phrase!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6858000" y="4572000"/>
            <a:ext cx="321074" cy="914400"/>
          </a:xfrm>
          <a:prstGeom prst="rightBrac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1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5800"/>
            <a:ext cx="91440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Challenge 3: No Information Revealed </a:t>
            </a:r>
            <a:br>
              <a:rPr lang="en-US" dirty="0" smtClean="0"/>
            </a:br>
            <a:r>
              <a:rPr lang="en-US" dirty="0" smtClean="0"/>
              <a:t>on Protocol Failure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22437"/>
            <a:ext cx="8915400" cy="4525963"/>
          </a:xfrm>
        </p:spPr>
        <p:txBody>
          <a:bodyPr/>
          <a:lstStyle/>
          <a:p>
            <a:r>
              <a:rPr lang="en-US" dirty="0" smtClean="0"/>
              <a:t>When protocol fails, no user information is revealed to anyone else</a:t>
            </a:r>
          </a:p>
          <a:p>
            <a:pPr lvl="1"/>
            <a:r>
              <a:rPr lang="en-US" dirty="0" smtClean="0"/>
              <a:t>All-or-nothing property</a:t>
            </a:r>
          </a:p>
          <a:p>
            <a:pPr lvl="1"/>
            <a:endParaRPr lang="en-US" sz="1200" dirty="0" smtClean="0"/>
          </a:p>
          <a:p>
            <a:r>
              <a:rPr lang="en-US" dirty="0" smtClean="0"/>
              <a:t>Approach: Commitment tree with several commitment stages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6F2E-8494-8348-8B83-A5F59D6C474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7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8001000" cy="762000"/>
          </a:xfrm>
        </p:spPr>
        <p:txBody>
          <a:bodyPr/>
          <a:lstStyle/>
          <a:p>
            <a:r>
              <a:rPr lang="en-US" smtClean="0">
                <a:ea typeface="ＭＳ Ｐゴシック" pitchFamily="-84" charset="-128"/>
                <a:cs typeface="ＭＳ Ｐゴシック" pitchFamily="-84" charset="-128"/>
              </a:rPr>
              <a:t>Commitment Tree</a:t>
            </a:r>
            <a:endParaRPr lang="en-US" dirty="0" smtClean="0"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533400" y="5194300"/>
            <a:ext cx="8077200" cy="9017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“</a:t>
            </a:r>
            <a:r>
              <a:rPr lang="en-US" dirty="0" smtClean="0">
                <a:ea typeface="ＭＳ Ｐゴシック" pitchFamily="-84" charset="-128"/>
                <a:cs typeface="ＭＳ Ｐゴシック" pitchFamily="-84" charset="-128"/>
                <a:sym typeface="Wingdings"/>
              </a:rPr>
              <a:t>”</a:t>
            </a:r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 indicates Cryptographic Hash Function (SHA3)</a:t>
            </a:r>
          </a:p>
          <a:p>
            <a:r>
              <a:rPr lang="en-US" dirty="0">
                <a:sym typeface="Wingdings"/>
              </a:rPr>
              <a:t>“{x}</a:t>
            </a:r>
            <a:r>
              <a:rPr lang="en-US" sz="4000" baseline="-25000" dirty="0">
                <a:sym typeface="Wingdings"/>
              </a:rPr>
              <a:t>K</a:t>
            </a:r>
            <a:r>
              <a:rPr lang="en-US" dirty="0">
                <a:sym typeface="Wingdings"/>
              </a:rPr>
              <a:t>” represents encryption with key K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D16F3-86D1-F44E-A322-1D35F098CE19}" type="slidenum">
              <a:rPr lang="en-US" smtClean="0">
                <a:ea typeface="ＭＳ Ｐゴシック" pitchFamily="-84" charset="-128"/>
                <a:cs typeface="ＭＳ Ｐゴシック" pitchFamily="-84" charset="-128"/>
              </a:rPr>
              <a:pPr/>
              <a:t>15</a:t>
            </a:fld>
            <a:endParaRPr lang="en-US" dirty="0" smtClean="0"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45061" name="TextBox 4"/>
          <p:cNvSpPr txBox="1">
            <a:spLocks noChangeArrowheads="1"/>
          </p:cNvSpPr>
          <p:nvPr/>
        </p:nvSpPr>
        <p:spPr bwMode="auto">
          <a:xfrm>
            <a:off x="2464163" y="1409700"/>
            <a:ext cx="1117237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55 Helvetica Roman" charset="0"/>
              </a:rPr>
              <a:t> </a:t>
            </a:r>
            <a:r>
              <a:rPr lang="en-US" dirty="0" err="1" smtClean="0">
                <a:latin typeface="55 Helvetica Roman" charset="0"/>
              </a:rPr>
              <a:t>Nonce</a:t>
            </a:r>
            <a:r>
              <a:rPr lang="en-US" baseline="-25000" dirty="0" err="1" smtClean="0">
                <a:latin typeface="55 Helvetica Roman" charset="0"/>
              </a:rPr>
              <a:t>M</a:t>
            </a:r>
            <a:r>
              <a:rPr lang="en-US" baseline="-25000" dirty="0" smtClean="0">
                <a:latin typeface="55 Helvetica Roman" charset="0"/>
              </a:rPr>
              <a:t>                     </a:t>
            </a:r>
            <a:endParaRPr lang="en-US" dirty="0">
              <a:latin typeface="55 Helvetica Roman" charset="0"/>
            </a:endParaRPr>
          </a:p>
        </p:txBody>
      </p:sp>
      <p:sp>
        <p:nvSpPr>
          <p:cNvPr id="45062" name="TextBox 5"/>
          <p:cNvSpPr txBox="1">
            <a:spLocks noChangeArrowheads="1"/>
          </p:cNvSpPr>
          <p:nvPr/>
        </p:nvSpPr>
        <p:spPr bwMode="auto">
          <a:xfrm>
            <a:off x="5493655" y="2138071"/>
            <a:ext cx="95455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55 Helvetica Roman" charset="0"/>
              </a:rPr>
              <a:t>Nonce</a:t>
            </a:r>
            <a:r>
              <a:rPr lang="en-US" baseline="-25000" dirty="0" smtClean="0">
                <a:latin typeface="55 Helvetica Roman" charset="0"/>
              </a:rPr>
              <a:t>E</a:t>
            </a:r>
            <a:endParaRPr lang="en-US" dirty="0">
              <a:latin typeface="55 Helvetica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49538" y="2897030"/>
            <a:ext cx="6666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latin typeface="+mn-lt"/>
                <a:ea typeface="ＭＳ Ｐゴシック" pitchFamily="-105" charset="-128"/>
                <a:cs typeface="ＭＳ Ｐゴシック" pitchFamily="-105" charset="-128"/>
              </a:rPr>
              <a:t>HN’</a:t>
            </a:r>
            <a:r>
              <a:rPr lang="en-US" baseline="-25000" dirty="0" smtClean="0">
                <a:latin typeface="+mn-lt"/>
                <a:ea typeface="ＭＳ Ｐゴシック" pitchFamily="-105" charset="-128"/>
                <a:cs typeface="ＭＳ Ｐゴシック" pitchFamily="-105" charset="-128"/>
              </a:rPr>
              <a:t>M</a:t>
            </a:r>
            <a:endParaRPr lang="en-US" dirty="0">
              <a:latin typeface="+mn-lt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8800" y="2897030"/>
            <a:ext cx="5526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latin typeface="+mn-lt"/>
                <a:ea typeface="ＭＳ Ｐゴシック" pitchFamily="-105" charset="-128"/>
                <a:cs typeface="ＭＳ Ｐゴシック" pitchFamily="-105" charset="-128"/>
              </a:rPr>
              <a:t>HN</a:t>
            </a:r>
            <a:r>
              <a:rPr lang="en-US" baseline="-25000" dirty="0" smtClean="0">
                <a:latin typeface="+mn-lt"/>
                <a:ea typeface="ＭＳ Ｐゴシック" pitchFamily="-105" charset="-128"/>
                <a:cs typeface="ＭＳ Ｐゴシック" pitchFamily="-105" charset="-128"/>
              </a:rPr>
              <a:t>E</a:t>
            </a:r>
            <a:endParaRPr lang="en-US" dirty="0">
              <a:latin typeface="+mn-lt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10" name="Straight Arrow Connector 9"/>
          <p:cNvCxnSpPr>
            <a:cxnSpLocks noChangeShapeType="1"/>
          </p:cNvCxnSpPr>
          <p:nvPr/>
        </p:nvCxnSpPr>
        <p:spPr bwMode="auto">
          <a:xfrm>
            <a:off x="2978271" y="1779032"/>
            <a:ext cx="6593" cy="35857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lg" len="lg"/>
          </a:ln>
        </p:spPr>
      </p:cxn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>
            <a:off x="5930900" y="2514599"/>
            <a:ext cx="0" cy="38719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lg" len="lg"/>
          </a:ln>
        </p:spPr>
      </p:cxnSp>
      <p:sp>
        <p:nvSpPr>
          <p:cNvPr id="12" name="TextBox 11"/>
          <p:cNvSpPr txBox="1"/>
          <p:nvPr/>
        </p:nvSpPr>
        <p:spPr>
          <a:xfrm>
            <a:off x="1524000" y="3581400"/>
            <a:ext cx="13048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latin typeface="+mn-lt"/>
                <a:ea typeface="ＭＳ Ｐゴシック" pitchFamily="-105" charset="-128"/>
                <a:cs typeface="ＭＳ Ｐゴシック" pitchFamily="-105" charset="-128"/>
              </a:rPr>
              <a:t>{Data}</a:t>
            </a:r>
            <a:r>
              <a:rPr lang="en-US" baseline="-25000" dirty="0" smtClean="0">
                <a:latin typeface="+mn-lt"/>
                <a:ea typeface="ＭＳ Ｐゴシック" pitchFamily="-105" charset="-128"/>
                <a:cs typeface="ＭＳ Ｐゴシック" pitchFamily="-105" charset="-128"/>
              </a:rPr>
              <a:t>NonceM</a:t>
            </a:r>
            <a:endParaRPr lang="en-US" dirty="0">
              <a:latin typeface="+mn-lt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3581400"/>
            <a:ext cx="7452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 smtClean="0">
                <a:latin typeface="+mn-lt"/>
                <a:ea typeface="ＭＳ Ｐゴシック" pitchFamily="-105" charset="-128"/>
                <a:cs typeface="ＭＳ Ｐゴシック" pitchFamily="-105" charset="-128"/>
              </a:rPr>
              <a:t>Hash</a:t>
            </a:r>
            <a:r>
              <a:rPr lang="en-US" baseline="-25000" dirty="0" err="1" smtClean="0">
                <a:latin typeface="+mn-lt"/>
                <a:ea typeface="ＭＳ Ｐゴシック" pitchFamily="-105" charset="-128"/>
                <a:cs typeface="ＭＳ Ｐゴシック" pitchFamily="-105" charset="-128"/>
              </a:rPr>
              <a:t>D</a:t>
            </a:r>
            <a:endParaRPr lang="en-US" dirty="0">
              <a:latin typeface="+mn-lt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19" name="Straight Connector 18"/>
          <p:cNvCxnSpPr>
            <a:cxnSpLocks noChangeShapeType="1"/>
            <a:stCxn id="7" idx="3"/>
            <a:endCxn id="8" idx="1"/>
          </p:cNvCxnSpPr>
          <p:nvPr/>
        </p:nvCxnSpPr>
        <p:spPr bwMode="auto">
          <a:xfrm>
            <a:off x="3316194" y="3081696"/>
            <a:ext cx="2322606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>
            <a:off x="4495800" y="3081696"/>
            <a:ext cx="1588" cy="49970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lg" len="lg"/>
          </a:ln>
        </p:spPr>
      </p:cxnSp>
      <p:cxnSp>
        <p:nvCxnSpPr>
          <p:cNvPr id="33" name="Straight Connector 32"/>
          <p:cNvCxnSpPr>
            <a:cxnSpLocks noChangeShapeType="1"/>
          </p:cNvCxnSpPr>
          <p:nvPr/>
        </p:nvCxnSpPr>
        <p:spPr bwMode="auto">
          <a:xfrm>
            <a:off x="1981200" y="4175288"/>
            <a:ext cx="4210230" cy="157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5" name="Straight Arrow Connector 34"/>
          <p:cNvCxnSpPr>
            <a:cxnSpLocks noChangeShapeType="1"/>
          </p:cNvCxnSpPr>
          <p:nvPr/>
        </p:nvCxnSpPr>
        <p:spPr bwMode="auto">
          <a:xfrm>
            <a:off x="3354388" y="4191000"/>
            <a:ext cx="0" cy="3048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lg" len="lg"/>
          </a:ln>
        </p:spPr>
      </p:cxnSp>
      <p:sp>
        <p:nvSpPr>
          <p:cNvPr id="36" name="TextBox 35"/>
          <p:cNvSpPr txBox="1"/>
          <p:nvPr/>
        </p:nvSpPr>
        <p:spPr>
          <a:xfrm>
            <a:off x="2617788" y="4491038"/>
            <a:ext cx="149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  <a:ea typeface="ＭＳ Ｐゴシック" pitchFamily="-105" charset="-128"/>
                <a:cs typeface="ＭＳ Ｐゴシック" pitchFamily="-105" charset="-128"/>
              </a:rPr>
              <a:t>Commitment</a:t>
            </a:r>
          </a:p>
        </p:txBody>
      </p:sp>
      <p:sp>
        <p:nvSpPr>
          <p:cNvPr id="37" name="TextBox 36"/>
          <p:cNvSpPr txBox="1"/>
          <p:nvPr/>
        </p:nvSpPr>
        <p:spPr>
          <a:xfrm rot="16200000">
            <a:off x="-214312" y="2957512"/>
            <a:ext cx="134778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  <a:ea typeface="ＭＳ Ｐゴシック" pitchFamily="-105" charset="-128"/>
                <a:cs typeface="ＭＳ Ｐゴシック" pitchFamily="-105" charset="-128"/>
              </a:rPr>
              <a:t>Creation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373063" y="2965450"/>
            <a:ext cx="1074737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  <a:ea typeface="ＭＳ Ｐゴシック" pitchFamily="-105" charset="-128"/>
                <a:cs typeface="ＭＳ Ｐゴシック" pitchFamily="-105" charset="-128"/>
              </a:rPr>
              <a:t>Usage</a:t>
            </a:r>
          </a:p>
        </p:txBody>
      </p:sp>
      <p:cxnSp>
        <p:nvCxnSpPr>
          <p:cNvPr id="45076" name="Straight Arrow Connector 39"/>
          <p:cNvCxnSpPr>
            <a:cxnSpLocks noChangeShapeType="1"/>
          </p:cNvCxnSpPr>
          <p:nvPr/>
        </p:nvCxnSpPr>
        <p:spPr bwMode="auto">
          <a:xfrm rot="5400000">
            <a:off x="-646906" y="3199606"/>
            <a:ext cx="2667000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lg" len="lg"/>
            <a:tailEnd type="triangle" w="lg" len="lg"/>
          </a:ln>
        </p:spPr>
      </p:cxnSp>
      <p:cxnSp>
        <p:nvCxnSpPr>
          <p:cNvPr id="45077" name="Straight Arrow Connector 40"/>
          <p:cNvCxnSpPr>
            <a:cxnSpLocks noChangeShapeType="1"/>
          </p:cNvCxnSpPr>
          <p:nvPr/>
        </p:nvCxnSpPr>
        <p:spPr bwMode="auto">
          <a:xfrm rot="5400000">
            <a:off x="-191293" y="3199606"/>
            <a:ext cx="2667000" cy="15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lg" len="lg"/>
            <a:tailEnd type="none" w="lg" len="lg"/>
          </a:ln>
        </p:spPr>
      </p:cxn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2617788" y="4491038"/>
            <a:ext cx="1497012" cy="368803"/>
          </a:xfrm>
          <a:prstGeom prst="rect">
            <a:avLst/>
          </a:prstGeom>
          <a:solidFill>
            <a:srgbClr val="008000">
              <a:alpha val="4117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3942807" y="3581400"/>
            <a:ext cx="764884" cy="361502"/>
          </a:xfrm>
          <a:prstGeom prst="rect">
            <a:avLst/>
          </a:prstGeom>
          <a:solidFill>
            <a:srgbClr val="008000">
              <a:alpha val="4117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1524000" y="3587751"/>
            <a:ext cx="1295400" cy="361312"/>
          </a:xfrm>
          <a:prstGeom prst="rect">
            <a:avLst/>
          </a:prstGeom>
          <a:solidFill>
            <a:srgbClr val="008000">
              <a:alpha val="4117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2649538" y="2897030"/>
            <a:ext cx="666656" cy="369332"/>
          </a:xfrm>
          <a:prstGeom prst="rect">
            <a:avLst/>
          </a:prstGeom>
          <a:solidFill>
            <a:srgbClr val="FF0000">
              <a:alpha val="4117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5493655" y="2138071"/>
            <a:ext cx="954558" cy="369332"/>
          </a:xfrm>
          <a:prstGeom prst="rect">
            <a:avLst/>
          </a:prstGeom>
          <a:solidFill>
            <a:srgbClr val="FF0000">
              <a:alpha val="41176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5643033" y="2901792"/>
            <a:ext cx="548397" cy="374808"/>
          </a:xfrm>
          <a:prstGeom prst="rect">
            <a:avLst/>
          </a:prstGeom>
          <a:solidFill>
            <a:srgbClr val="3366FF">
              <a:alpha val="43137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2464163" y="1409700"/>
            <a:ext cx="1650637" cy="369332"/>
          </a:xfrm>
          <a:prstGeom prst="rect">
            <a:avLst/>
          </a:prstGeom>
          <a:solidFill>
            <a:srgbClr val="72B46E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{</a:t>
            </a:r>
            <a:r>
              <a:rPr lang="en-US" dirty="0" err="1" smtClean="0"/>
              <a:t>Nonce</a:t>
            </a:r>
            <a:r>
              <a:rPr lang="en-US" baseline="-25000" dirty="0" err="1" smtClean="0"/>
              <a:t>M</a:t>
            </a:r>
            <a:r>
              <a:rPr lang="en-US" dirty="0" smtClean="0"/>
              <a:t>}</a:t>
            </a:r>
            <a:r>
              <a:rPr lang="en-US" baseline="-25000" dirty="0" smtClean="0"/>
              <a:t>DH Key</a:t>
            </a:r>
            <a:r>
              <a:rPr lang="en-US" baseline="30000" dirty="0"/>
              <a:t>_</a:t>
            </a:r>
            <a:endParaRPr lang="en-US" dirty="0"/>
          </a:p>
        </p:txBody>
      </p:sp>
      <p:cxnSp>
        <p:nvCxnSpPr>
          <p:cNvPr id="40" name="Straight Connector 39"/>
          <p:cNvCxnSpPr>
            <a:cxnSpLocks noChangeShapeType="1"/>
          </p:cNvCxnSpPr>
          <p:nvPr/>
        </p:nvCxnSpPr>
        <p:spPr bwMode="auto">
          <a:xfrm>
            <a:off x="6205541" y="3950732"/>
            <a:ext cx="0" cy="24026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5638800" y="3573570"/>
            <a:ext cx="941283" cy="369332"/>
          </a:xfrm>
          <a:prstGeom prst="rect">
            <a:avLst/>
          </a:prstGeom>
          <a:solidFill>
            <a:srgbClr val="008000">
              <a:alpha val="4117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638800" y="3573570"/>
            <a:ext cx="9412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latin typeface="+mn-lt"/>
                <a:ea typeface="ＭＳ Ｐゴシック" pitchFamily="-105" charset="-128"/>
                <a:cs typeface="ＭＳ Ｐゴシック" pitchFamily="-105" charset="-128"/>
              </a:rPr>
              <a:t>DH Key</a:t>
            </a:r>
            <a:r>
              <a:rPr lang="en-US" baseline="30000" dirty="0" smtClean="0">
                <a:latin typeface="+mn-lt"/>
                <a:ea typeface="ＭＳ Ｐゴシック" pitchFamily="-105" charset="-128"/>
                <a:cs typeface="ＭＳ Ｐゴシック" pitchFamily="-105" charset="-128"/>
              </a:rPr>
              <a:t>+</a:t>
            </a:r>
            <a:endParaRPr lang="en-US" dirty="0">
              <a:latin typeface="+mn-lt"/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49" name="Straight Arrow Connector 48"/>
          <p:cNvCxnSpPr>
            <a:cxnSpLocks noChangeShapeType="1"/>
          </p:cNvCxnSpPr>
          <p:nvPr/>
        </p:nvCxnSpPr>
        <p:spPr bwMode="auto">
          <a:xfrm>
            <a:off x="2978271" y="2514599"/>
            <a:ext cx="0" cy="38719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lg" len="lg"/>
          </a:ln>
        </p:spPr>
      </p:cxnSp>
      <p:sp>
        <p:nvSpPr>
          <p:cNvPr id="51" name="TextBox 50"/>
          <p:cNvSpPr txBox="1"/>
          <p:nvPr/>
        </p:nvSpPr>
        <p:spPr>
          <a:xfrm>
            <a:off x="2672352" y="2138071"/>
            <a:ext cx="6090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latin typeface="+mn-lt"/>
                <a:ea typeface="ＭＳ Ｐゴシック" pitchFamily="-105" charset="-128"/>
                <a:cs typeface="ＭＳ Ｐゴシック" pitchFamily="-105" charset="-128"/>
              </a:rPr>
              <a:t>HN</a:t>
            </a:r>
            <a:r>
              <a:rPr lang="en-US" baseline="-25000" dirty="0" smtClean="0">
                <a:latin typeface="+mn-lt"/>
                <a:ea typeface="ＭＳ Ｐゴシック" pitchFamily="-105" charset="-128"/>
                <a:cs typeface="ＭＳ Ｐゴシック" pitchFamily="-105" charset="-128"/>
              </a:rPr>
              <a:t>M</a:t>
            </a:r>
            <a:endParaRPr lang="en-US" dirty="0">
              <a:latin typeface="+mn-lt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2672352" y="2137603"/>
            <a:ext cx="609600" cy="376996"/>
          </a:xfrm>
          <a:prstGeom prst="rect">
            <a:avLst/>
          </a:prstGeom>
          <a:solidFill>
            <a:srgbClr val="3366FF">
              <a:alpha val="43137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48" name="Straight Connector 39"/>
          <p:cNvCxnSpPr>
            <a:cxnSpLocks noChangeShapeType="1"/>
          </p:cNvCxnSpPr>
          <p:nvPr/>
        </p:nvCxnSpPr>
        <p:spPr bwMode="auto">
          <a:xfrm>
            <a:off x="4495800" y="3942902"/>
            <a:ext cx="0" cy="24809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Straight Connector 39"/>
          <p:cNvCxnSpPr>
            <a:cxnSpLocks noChangeShapeType="1"/>
          </p:cNvCxnSpPr>
          <p:nvPr/>
        </p:nvCxnSpPr>
        <p:spPr bwMode="auto">
          <a:xfrm>
            <a:off x="1981200" y="3927190"/>
            <a:ext cx="0" cy="24809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  <p:pic>
        <p:nvPicPr>
          <p:cNvPr id="39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614" y="1283304"/>
            <a:ext cx="2004786" cy="3564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圓角矩形 2"/>
          <p:cNvSpPr/>
          <p:nvPr/>
        </p:nvSpPr>
        <p:spPr>
          <a:xfrm>
            <a:off x="6910614" y="4491038"/>
            <a:ext cx="1014186" cy="35633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圓角矩形 52"/>
          <p:cNvSpPr/>
          <p:nvPr/>
        </p:nvSpPr>
        <p:spPr>
          <a:xfrm>
            <a:off x="7162800" y="3098435"/>
            <a:ext cx="1600200" cy="356330"/>
          </a:xfrm>
          <a:prstGeom prst="roundRect">
            <a:avLst/>
          </a:prstGeom>
          <a:noFill/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7827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36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28" grpId="0" animBg="1"/>
      <p:bldP spid="30" grpId="0" animBg="1"/>
      <p:bldP spid="41" grpId="0" animBg="1"/>
      <p:bldP spid="51" grpId="0" animBg="1"/>
      <p:bldP spid="52" grpId="0" animBg="1"/>
      <p:bldP spid="3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4: GitM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Malicious group member performs Group-in-the-Middle (GitM) attack</a:t>
            </a:r>
          </a:p>
          <a:p>
            <a:endParaRPr lang="en-US" sz="1200" dirty="0" smtClean="0"/>
          </a:p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Users enter number of participants</a:t>
            </a:r>
          </a:p>
          <a:p>
            <a:pPr lvl="1"/>
            <a:r>
              <a:rPr lang="en-US" dirty="0" smtClean="0"/>
              <a:t>All users compare word list with other users (word list simplifies comparison)</a:t>
            </a:r>
          </a:p>
          <a:p>
            <a:pPr lvl="1"/>
            <a:r>
              <a:rPr lang="en-US" dirty="0" smtClean="0"/>
              <a:t>Commitment tree makes </a:t>
            </a:r>
            <a:r>
              <a:rPr lang="en-US" dirty="0"/>
              <a:t>G</a:t>
            </a:r>
            <a:r>
              <a:rPr lang="en-US" dirty="0" smtClean="0"/>
              <a:t>itM attack a daring attack (success probability = 2</a:t>
            </a:r>
            <a:r>
              <a:rPr lang="en-US" baseline="30000" dirty="0" smtClean="0"/>
              <a:t>-24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6F2E-8494-8348-8B83-A5F59D6C474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60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752600"/>
            <a:ext cx="8686800" cy="4038600"/>
          </a:xfrm>
        </p:spPr>
        <p:txBody>
          <a:bodyPr>
            <a:normAutofit lnSpcReduction="10000"/>
          </a:bodyPr>
          <a:lstStyle/>
          <a:p>
            <a:r>
              <a:rPr lang="en-US" altLang="zh-TW" sz="2800" dirty="0" smtClean="0"/>
              <a:t>Goal: </a:t>
            </a:r>
            <a:r>
              <a:rPr lang="en-US" altLang="zh-TW" sz="2800" dirty="0"/>
              <a:t>measure efficiency of contact </a:t>
            </a:r>
            <a:r>
              <a:rPr lang="en-US" altLang="zh-TW" sz="2800" dirty="0" smtClean="0"/>
              <a:t>exchange</a:t>
            </a:r>
          </a:p>
          <a:p>
            <a:endParaRPr lang="en-US" altLang="zh-TW" sz="2800" dirty="0"/>
          </a:p>
          <a:p>
            <a:r>
              <a:rPr lang="en-US" altLang="zh-TW" sz="2800" dirty="0" smtClean="0"/>
              <a:t>User study settings</a:t>
            </a:r>
          </a:p>
          <a:p>
            <a:pPr lvl="1"/>
            <a:r>
              <a:rPr lang="en-US" altLang="zh-TW" sz="2400" dirty="0" smtClean="0"/>
              <a:t>Baseline comparison with Bump</a:t>
            </a:r>
          </a:p>
          <a:p>
            <a:pPr lvl="1"/>
            <a:r>
              <a:rPr lang="en-US" altLang="zh-TW" sz="2400" dirty="0" smtClean="0"/>
              <a:t>Recruited 24 users</a:t>
            </a:r>
          </a:p>
          <a:p>
            <a:pPr lvl="1"/>
            <a:r>
              <a:rPr lang="en-US" altLang="zh-TW" sz="2400" dirty="0" smtClean="0"/>
              <a:t>Separate into groups: 2 (small), 4 (middle) and 8 (large)</a:t>
            </a:r>
          </a:p>
          <a:p>
            <a:pPr lvl="1"/>
            <a:r>
              <a:rPr lang="en-US" altLang="zh-TW" sz="2400" dirty="0" smtClean="0"/>
              <a:t>Each group runs either Bump or SafeSlinger in random order to exchange </a:t>
            </a:r>
            <a:r>
              <a:rPr lang="en-US" altLang="zh-TW" sz="2400" dirty="0"/>
              <a:t>contact </a:t>
            </a:r>
            <a:r>
              <a:rPr lang="en-US" altLang="zh-TW" sz="2400" dirty="0" smtClean="0"/>
              <a:t>information</a:t>
            </a:r>
          </a:p>
          <a:p>
            <a:pPr lvl="1"/>
            <a:r>
              <a:rPr lang="en-US" altLang="zh-TW" sz="2400" dirty="0" smtClean="0"/>
              <a:t>Repeat exchanges multiple times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73873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6"/>
    </mc:Choice>
    <mc:Fallback xmlns="">
      <p:transition xmlns:p14="http://schemas.microsoft.com/office/powerpoint/2010/main" spd="slow" advTm="763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Performance Results</a:t>
            </a:r>
            <a:endParaRPr kumimoji="1" lang="zh-TW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47800"/>
            <a:ext cx="7531429" cy="5272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5347544" y="1981200"/>
            <a:ext cx="1981200" cy="12192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444563" y="4114800"/>
            <a:ext cx="1981200" cy="1676400"/>
          </a:xfrm>
          <a:prstGeom prst="ellipse">
            <a:avLst/>
          </a:prstGeom>
          <a:noFill/>
          <a:ln w="222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895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5"/>
    </mc:Choice>
    <mc:Fallback xmlns="">
      <p:transition xmlns:p14="http://schemas.microsoft.com/office/powerpoint/2010/main" spd="slow" advTm="417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719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Maintains user privacy</a:t>
            </a:r>
          </a:p>
          <a:p>
            <a:pPr lvl="1"/>
            <a:r>
              <a:rPr lang="en-US" dirty="0" smtClean="0"/>
              <a:t>Only group members learn exchanged information</a:t>
            </a:r>
          </a:p>
          <a:p>
            <a:pPr lvl="1"/>
            <a:r>
              <a:rPr lang="en-US" dirty="0" smtClean="0"/>
              <a:t>Server does not learn information</a:t>
            </a:r>
          </a:p>
          <a:p>
            <a:r>
              <a:rPr lang="en-US" dirty="0" smtClean="0"/>
              <a:t>Simple to use and resilient to user errors</a:t>
            </a:r>
          </a:p>
          <a:p>
            <a:r>
              <a:rPr lang="en-US" dirty="0" smtClean="0"/>
              <a:t>Supports Rich Applications</a:t>
            </a:r>
          </a:p>
          <a:p>
            <a:pPr lvl="1"/>
            <a:r>
              <a:rPr lang="en-US" dirty="0" smtClean="0"/>
              <a:t>Secure text and file messaging</a:t>
            </a:r>
          </a:p>
          <a:p>
            <a:pPr lvl="1"/>
            <a:r>
              <a:rPr lang="en-US" dirty="0" smtClean="0"/>
              <a:t>Secure Introduction</a:t>
            </a:r>
          </a:p>
          <a:p>
            <a:r>
              <a:rPr lang="en-US" dirty="0" smtClean="0"/>
              <a:t>Webpage: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://www.cylab.cmu.edu/safeslinger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Apps are available on Apple Store/Google Play</a:t>
            </a:r>
          </a:p>
          <a:p>
            <a:r>
              <a:rPr lang="en-US" dirty="0" smtClean="0"/>
              <a:t>Future work:</a:t>
            </a:r>
          </a:p>
          <a:p>
            <a:pPr lvl="1"/>
            <a:r>
              <a:rPr lang="en-US" dirty="0" smtClean="0"/>
              <a:t>Open source to spur adoption for developers</a:t>
            </a:r>
          </a:p>
          <a:p>
            <a:pPr lvl="1"/>
            <a:r>
              <a:rPr lang="en-US" dirty="0" smtClean="0"/>
              <a:t>Develop plugins for email and messenger clients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0" y="4876800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246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25"/>
    </mc:Choice>
    <mc:Fallback xmlns="">
      <p:transition xmlns:p14="http://schemas.microsoft.com/office/powerpoint/2010/main" spd="slow" advTm="1382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385763" y="533400"/>
            <a:ext cx="84582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Setting: Key </a:t>
            </a:r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Distribution in Groups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9875" y="2005013"/>
            <a:ext cx="4378325" cy="434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>
                <a:ea typeface="ＭＳ Ｐゴシック" pitchFamily="-84" charset="-128"/>
                <a:cs typeface="ＭＳ Ｐゴシック" pitchFamily="-84" charset="-128"/>
              </a:rPr>
              <a:t>Exchange information to secure communications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/>
              <a:t>Cryptographic </a:t>
            </a:r>
            <a:r>
              <a:rPr lang="en-US" altLang="zh-TW" sz="2000" dirty="0" smtClean="0"/>
              <a:t>Keys</a:t>
            </a:r>
          </a:p>
          <a:p>
            <a:pPr lvl="1">
              <a:lnSpc>
                <a:spcPct val="90000"/>
              </a:lnSpc>
            </a:pPr>
            <a:endParaRPr lang="en-US" sz="2400" dirty="0" smtClean="0">
              <a:ea typeface="ＭＳ Ｐゴシック" pitchFamily="-84" charset="-128"/>
              <a:cs typeface="ＭＳ Ｐゴシック" pitchFamily="-8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ea typeface="ＭＳ Ｐゴシック" pitchFamily="-84" charset="-128"/>
                <a:cs typeface="ＭＳ Ｐゴシック" pitchFamily="-84" charset="-128"/>
              </a:rPr>
              <a:t>People </a:t>
            </a:r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meet &amp; want to communicate securely later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Researchers at a conference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Business people at a </a:t>
            </a:r>
            <a:r>
              <a:rPr lang="en-US" sz="2000" dirty="0" smtClean="0"/>
              <a:t>lunch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ea typeface="ＭＳ Ｐゴシック" pitchFamily="-84" charset="-128"/>
                <a:cs typeface="ＭＳ Ｐゴシック" pitchFamily="-84" charset="-128"/>
              </a:rPr>
              <a:t>Challenge: No </a:t>
            </a:r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commonly trusted </a:t>
            </a:r>
            <a:r>
              <a:rPr lang="en-US" sz="2400" dirty="0" smtClean="0">
                <a:ea typeface="ＭＳ Ｐゴシック" pitchFamily="-84" charset="-128"/>
                <a:cs typeface="ＭＳ Ｐゴシック" pitchFamily="-84" charset="-128"/>
              </a:rPr>
              <a:t>infrastructure</a:t>
            </a:r>
            <a:endParaRPr lang="en-US" sz="2400" dirty="0">
              <a:ea typeface="ＭＳ Ｐゴシック" pitchFamily="-84" charset="-128"/>
              <a:cs typeface="ＭＳ Ｐゴシック" pitchFamily="-84" charset="-128"/>
            </a:endParaRPr>
          </a:p>
        </p:txBody>
      </p:sp>
      <p:pic>
        <p:nvPicPr>
          <p:cNvPr id="18437" name="Picture 5" descr="grou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10100" y="2430463"/>
            <a:ext cx="4187825" cy="295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0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575"/>
    </mc:Choice>
    <mc:Fallback xmlns="">
      <p:transition xmlns:p14="http://schemas.microsoft.com/office/powerpoint/2010/main" spd="slow" advTm="14557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Backup: Group-</a:t>
            </a:r>
            <a:r>
              <a:rPr lang="en-US" dirty="0" err="1" smtClean="0"/>
              <a:t>Diffie</a:t>
            </a:r>
            <a:r>
              <a:rPr lang="en-US" dirty="0" smtClean="0"/>
              <a:t>-Hellman Key Agreement (STR)</a:t>
            </a:r>
            <a:endParaRPr lang="en-US" dirty="0"/>
          </a:p>
        </p:txBody>
      </p:sp>
      <p:pic>
        <p:nvPicPr>
          <p:cNvPr id="5" name="Content Placeholder 4" descr="Screen Shot 2012-03-14 at 7.43.42 AM.png"/>
          <p:cNvPicPr>
            <a:picLocks noGrp="1" noChangeAspect="1"/>
          </p:cNvPicPr>
          <p:nvPr>
            <p:ph idx="1"/>
          </p:nvPr>
        </p:nvPicPr>
        <p:blipFill>
          <a:blip r:embed="rId3"/>
          <a:srcRect l="-12200" r="-12200"/>
          <a:stretch>
            <a:fillRect/>
          </a:stretch>
        </p:blipFill>
        <p:spPr>
          <a:xfrm>
            <a:off x="1073856" y="2286000"/>
            <a:ext cx="6781800" cy="353342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66F2E-8494-8348-8B83-A5F59D6C474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 smtClean="0"/>
              <a:t>Notation for each node: (private key, public key)</a:t>
            </a:r>
            <a:endParaRPr 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276600" y="6344382"/>
            <a:ext cx="402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*mod p is </a:t>
            </a:r>
            <a:r>
              <a:rPr kumimoji="1" lang="en-US" altLang="zh-TW" dirty="0"/>
              <a:t>omitted</a:t>
            </a:r>
            <a:r>
              <a:rPr kumimoji="1" lang="en-US" altLang="zh-TW" dirty="0" smtClean="0"/>
              <a:t> to simplify description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4547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73100"/>
            <a:ext cx="9144000" cy="11430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>
                <a:ea typeface="ＭＳ Ｐゴシック" pitchFamily="-84" charset="-128"/>
                <a:cs typeface="ＭＳ Ｐゴシック" pitchFamily="-84" charset="-128"/>
              </a:rPr>
              <a:t>Related Work: </a:t>
            </a:r>
            <a:br>
              <a:rPr lang="en-US" sz="4000" dirty="0" smtClean="0">
                <a:ea typeface="ＭＳ Ｐゴシック" pitchFamily="-84" charset="-128"/>
                <a:cs typeface="ＭＳ Ｐゴシック" pitchFamily="-84" charset="-128"/>
              </a:rPr>
            </a:br>
            <a:r>
              <a:rPr lang="en-US" sz="4000" dirty="0" smtClean="0">
                <a:ea typeface="ＭＳ Ｐゴシック" pitchFamily="-84" charset="-128"/>
                <a:cs typeface="ＭＳ Ｐゴシック" pitchFamily="-84" charset="-128"/>
              </a:rPr>
              <a:t>SPATE </a:t>
            </a:r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[Lin et al. 2009]</a:t>
            </a:r>
            <a:r>
              <a:rPr lang="en-US" sz="4000" dirty="0" smtClean="0">
                <a:ea typeface="ＭＳ Ｐゴシック" pitchFamily="-84" charset="-128"/>
                <a:cs typeface="ＭＳ Ｐゴシック" pitchFamily="-84" charset="-128"/>
              </a:rPr>
              <a:t/>
            </a:r>
            <a:br>
              <a:rPr lang="en-US" sz="4000" dirty="0" smtClean="0">
                <a:ea typeface="ＭＳ Ｐゴシック" pitchFamily="-84" charset="-128"/>
                <a:cs typeface="ＭＳ Ｐゴシック" pitchFamily="-84" charset="-128"/>
              </a:rPr>
            </a:br>
            <a:r>
              <a:rPr lang="en-US" sz="2800" dirty="0" smtClean="0">
                <a:ea typeface="ＭＳ Ｐゴシック" pitchFamily="-84" charset="-128"/>
                <a:cs typeface="ＭＳ Ｐゴシック" pitchFamily="-84" charset="-128"/>
              </a:rPr>
              <a:t>Small</a:t>
            </a:r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-group PKI-less Authenticated Trust Establishment</a:t>
            </a:r>
          </a:p>
        </p:txBody>
      </p:sp>
      <p:pic>
        <p:nvPicPr>
          <p:cNvPr id="7885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1900" y="4375150"/>
            <a:ext cx="822325" cy="169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30313" y="2084388"/>
            <a:ext cx="822325" cy="169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4" name="Text Box 5"/>
          <p:cNvSpPr txBox="1">
            <a:spLocks noChangeArrowheads="1"/>
          </p:cNvSpPr>
          <p:nvPr/>
        </p:nvSpPr>
        <p:spPr bwMode="auto">
          <a:xfrm>
            <a:off x="962025" y="3754438"/>
            <a:ext cx="1382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Arial" pitchFamily="-84" charset="0"/>
              </a:rPr>
              <a:t>Pearl</a:t>
            </a:r>
          </a:p>
        </p:txBody>
      </p:sp>
      <p:sp>
        <p:nvSpPr>
          <p:cNvPr id="78855" name="Text Box 6"/>
          <p:cNvSpPr txBox="1">
            <a:spLocks noChangeArrowheads="1"/>
          </p:cNvSpPr>
          <p:nvPr/>
        </p:nvSpPr>
        <p:spPr bwMode="auto">
          <a:xfrm>
            <a:off x="2536825" y="3754438"/>
            <a:ext cx="1382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Arial" pitchFamily="-84" charset="0"/>
              </a:rPr>
              <a:t>Amber</a:t>
            </a:r>
          </a:p>
        </p:txBody>
      </p:sp>
      <p:sp>
        <p:nvSpPr>
          <p:cNvPr id="78856" name="Text Box 7"/>
          <p:cNvSpPr txBox="1">
            <a:spLocks noChangeArrowheads="1"/>
          </p:cNvSpPr>
          <p:nvPr/>
        </p:nvSpPr>
        <p:spPr bwMode="auto">
          <a:xfrm>
            <a:off x="962025" y="6040438"/>
            <a:ext cx="1382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Arial" pitchFamily="-84" charset="0"/>
              </a:rPr>
              <a:t>Red</a:t>
            </a:r>
          </a:p>
        </p:txBody>
      </p:sp>
      <p:pic>
        <p:nvPicPr>
          <p:cNvPr id="78857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05113" y="2084388"/>
            <a:ext cx="822325" cy="169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8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25938" y="4375150"/>
            <a:ext cx="822325" cy="169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9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05113" y="4375150"/>
            <a:ext cx="822325" cy="169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60" name="Picture 1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325938" y="2084388"/>
            <a:ext cx="822325" cy="169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61" name="Text Box 14"/>
          <p:cNvSpPr txBox="1">
            <a:spLocks noChangeArrowheads="1"/>
          </p:cNvSpPr>
          <p:nvPr/>
        </p:nvSpPr>
        <p:spPr bwMode="auto">
          <a:xfrm>
            <a:off x="4071938" y="6040438"/>
            <a:ext cx="13827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Arial" pitchFamily="-84" charset="0"/>
              </a:rPr>
              <a:t>Jade</a:t>
            </a:r>
          </a:p>
        </p:txBody>
      </p:sp>
      <p:sp>
        <p:nvSpPr>
          <p:cNvPr id="78862" name="Text Box 15"/>
          <p:cNvSpPr txBox="1">
            <a:spLocks noChangeArrowheads="1"/>
          </p:cNvSpPr>
          <p:nvPr/>
        </p:nvSpPr>
        <p:spPr bwMode="auto">
          <a:xfrm>
            <a:off x="2536825" y="6040438"/>
            <a:ext cx="1382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Arial" pitchFamily="-84" charset="0"/>
              </a:rPr>
              <a:t>Violet</a:t>
            </a:r>
          </a:p>
        </p:txBody>
      </p:sp>
      <p:sp>
        <p:nvSpPr>
          <p:cNvPr id="78863" name="Text Box 16"/>
          <p:cNvSpPr txBox="1">
            <a:spLocks noChangeArrowheads="1"/>
          </p:cNvSpPr>
          <p:nvPr/>
        </p:nvSpPr>
        <p:spPr bwMode="auto">
          <a:xfrm>
            <a:off x="4071938" y="3756025"/>
            <a:ext cx="13827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Arial" pitchFamily="-84" charset="0"/>
              </a:rPr>
              <a:t>Indigo</a:t>
            </a:r>
          </a:p>
        </p:txBody>
      </p:sp>
      <p:sp>
        <p:nvSpPr>
          <p:cNvPr id="78864" name="Rectangle 20"/>
          <p:cNvSpPr>
            <a:spLocks noGrp="1" noChangeArrowheads="1"/>
          </p:cNvSpPr>
          <p:nvPr>
            <p:ph type="body" idx="1"/>
          </p:nvPr>
        </p:nvSpPr>
        <p:spPr>
          <a:xfrm>
            <a:off x="5257800" y="2286000"/>
            <a:ext cx="3505200" cy="43434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>
                <a:ea typeface="ＭＳ Ｐゴシック" pitchFamily="-84" charset="-128"/>
                <a:cs typeface="ＭＳ Ｐゴシック" pitchFamily="-84" charset="-128"/>
              </a:rPr>
              <a:t>Efficient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Member performs 3 actions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>
                <a:ea typeface="ＭＳ Ｐゴシック" pitchFamily="-84" charset="-128"/>
              </a:rPr>
              <a:t>Select data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>
                <a:ea typeface="ＭＳ Ｐゴシック" pitchFamily="-84" charset="-128"/>
              </a:rPr>
              <a:t>Count group size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>
                <a:ea typeface="ＭＳ Ｐゴシック" pitchFamily="-84" charset="-128"/>
              </a:rPr>
              <a:t>Compare</a:t>
            </a:r>
          </a:p>
          <a:p>
            <a:pPr lvl="1" eaLnBrk="1" hangingPunct="1">
              <a:lnSpc>
                <a:spcPct val="90000"/>
              </a:lnSpc>
            </a:pPr>
            <a:endParaRPr lang="en-US" sz="2000"/>
          </a:p>
          <a:p>
            <a:pPr eaLnBrk="1" hangingPunct="1">
              <a:lnSpc>
                <a:spcPct val="90000"/>
              </a:lnSpc>
            </a:pPr>
            <a:r>
              <a:rPr lang="en-US" sz="2400">
                <a:ea typeface="ＭＳ Ｐゴシック" pitchFamily="-84" charset="-128"/>
                <a:cs typeface="ＭＳ Ｐゴシック" pitchFamily="-84" charset="-128"/>
              </a:rPr>
              <a:t>Simple comparison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Only 1 user needs to pay attention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Verification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609600" y="4508500"/>
            <a:ext cx="8077200" cy="2044700"/>
          </a:xfrm>
        </p:spPr>
        <p:txBody>
          <a:bodyPr/>
          <a:lstStyle/>
          <a:p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Count the number of people present</a:t>
            </a:r>
          </a:p>
          <a:p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Compare the various checksums (T-Flag)</a:t>
            </a:r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4343400" y="2514600"/>
            <a:ext cx="1219200" cy="2011363"/>
            <a:chOff x="5395119" y="1966119"/>
            <a:chExt cx="1219200" cy="2011362"/>
          </a:xfrm>
        </p:grpSpPr>
        <p:pic>
          <p:nvPicPr>
            <p:cNvPr id="43052" name="Picture 31" descr="iphone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95119" y="1966119"/>
              <a:ext cx="1219200" cy="2011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53" name="Rectangle 16"/>
            <p:cNvSpPr>
              <a:spLocks noChangeArrowheads="1"/>
            </p:cNvSpPr>
            <p:nvPr/>
          </p:nvSpPr>
          <p:spPr bwMode="auto">
            <a:xfrm>
              <a:off x="5638800" y="2726266"/>
              <a:ext cx="381000" cy="16933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54" name="Rectangle 17"/>
            <p:cNvSpPr>
              <a:spLocks noChangeArrowheads="1"/>
            </p:cNvSpPr>
            <p:nvPr/>
          </p:nvSpPr>
          <p:spPr bwMode="auto">
            <a:xfrm>
              <a:off x="6019800" y="3200400"/>
              <a:ext cx="381000" cy="16933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55" name="Rectangle 18"/>
            <p:cNvSpPr>
              <a:spLocks noChangeArrowheads="1"/>
            </p:cNvSpPr>
            <p:nvPr/>
          </p:nvSpPr>
          <p:spPr bwMode="auto">
            <a:xfrm>
              <a:off x="5638800" y="3048000"/>
              <a:ext cx="381000" cy="169333"/>
            </a:xfrm>
            <a:prstGeom prst="rect">
              <a:avLst/>
            </a:prstGeom>
            <a:solidFill>
              <a:srgbClr val="F26EB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638007" y="3201193"/>
              <a:ext cx="381000" cy="1682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43057" name="Rectangle 20"/>
            <p:cNvSpPr>
              <a:spLocks noChangeArrowheads="1"/>
            </p:cNvSpPr>
            <p:nvPr/>
          </p:nvSpPr>
          <p:spPr bwMode="auto">
            <a:xfrm>
              <a:off x="5638800" y="2667000"/>
              <a:ext cx="762000" cy="76200"/>
            </a:xfrm>
            <a:prstGeom prst="rect">
              <a:avLst/>
            </a:prstGeom>
            <a:solidFill>
              <a:srgbClr val="080808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58" name="Rectangle 21"/>
            <p:cNvSpPr>
              <a:spLocks noChangeArrowheads="1"/>
            </p:cNvSpPr>
            <p:nvPr/>
          </p:nvSpPr>
          <p:spPr bwMode="auto">
            <a:xfrm>
              <a:off x="6019800" y="2895600"/>
              <a:ext cx="381000" cy="16933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59" name="Rectangle 23"/>
            <p:cNvSpPr>
              <a:spLocks noChangeArrowheads="1"/>
            </p:cNvSpPr>
            <p:nvPr/>
          </p:nvSpPr>
          <p:spPr bwMode="auto">
            <a:xfrm>
              <a:off x="6019800" y="3048000"/>
              <a:ext cx="381000" cy="169333"/>
            </a:xfrm>
            <a:prstGeom prst="rect">
              <a:avLst/>
            </a:prstGeom>
            <a:solidFill>
              <a:srgbClr val="65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60" name="Rectangle 24"/>
            <p:cNvSpPr>
              <a:spLocks noChangeArrowheads="1"/>
            </p:cNvSpPr>
            <p:nvPr/>
          </p:nvSpPr>
          <p:spPr bwMode="auto">
            <a:xfrm>
              <a:off x="5638800" y="2895600"/>
              <a:ext cx="381000" cy="169333"/>
            </a:xfrm>
            <a:prstGeom prst="rect">
              <a:avLst/>
            </a:prstGeom>
            <a:solidFill>
              <a:srgbClr val="08080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61" name="Rectangle 25"/>
            <p:cNvSpPr>
              <a:spLocks noChangeArrowheads="1"/>
            </p:cNvSpPr>
            <p:nvPr/>
          </p:nvSpPr>
          <p:spPr bwMode="auto">
            <a:xfrm>
              <a:off x="6019800" y="2726267"/>
              <a:ext cx="381000" cy="1693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62" name="Rectangle 22"/>
            <p:cNvSpPr>
              <a:spLocks noChangeArrowheads="1"/>
            </p:cNvSpPr>
            <p:nvPr/>
          </p:nvSpPr>
          <p:spPr bwMode="auto">
            <a:xfrm>
              <a:off x="5961888" y="2697480"/>
              <a:ext cx="109728" cy="685800"/>
            </a:xfrm>
            <a:prstGeom prst="rect">
              <a:avLst/>
            </a:prstGeom>
            <a:solidFill>
              <a:srgbClr val="080808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40"/>
          <p:cNvGrpSpPr>
            <a:grpSpLocks/>
          </p:cNvGrpSpPr>
          <p:nvPr/>
        </p:nvGrpSpPr>
        <p:grpSpPr bwMode="auto">
          <a:xfrm rot="3053522">
            <a:off x="3145632" y="2159793"/>
            <a:ext cx="1219200" cy="2011363"/>
            <a:chOff x="5395119" y="1966119"/>
            <a:chExt cx="1219200" cy="2011362"/>
          </a:xfrm>
        </p:grpSpPr>
        <p:pic>
          <p:nvPicPr>
            <p:cNvPr id="43041" name="Picture 31" descr="iphone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95119" y="1966119"/>
              <a:ext cx="1219200" cy="2011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42" name="Rectangle 16"/>
            <p:cNvSpPr>
              <a:spLocks noChangeArrowheads="1"/>
            </p:cNvSpPr>
            <p:nvPr/>
          </p:nvSpPr>
          <p:spPr bwMode="auto">
            <a:xfrm>
              <a:off x="5638800" y="2726266"/>
              <a:ext cx="381000" cy="16933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43" name="Rectangle 17"/>
            <p:cNvSpPr>
              <a:spLocks noChangeArrowheads="1"/>
            </p:cNvSpPr>
            <p:nvPr/>
          </p:nvSpPr>
          <p:spPr bwMode="auto">
            <a:xfrm>
              <a:off x="6019800" y="3200400"/>
              <a:ext cx="381000" cy="16933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44" name="Rectangle 18"/>
            <p:cNvSpPr>
              <a:spLocks noChangeArrowheads="1"/>
            </p:cNvSpPr>
            <p:nvPr/>
          </p:nvSpPr>
          <p:spPr bwMode="auto">
            <a:xfrm>
              <a:off x="5638800" y="3048000"/>
              <a:ext cx="381000" cy="169333"/>
            </a:xfrm>
            <a:prstGeom prst="rect">
              <a:avLst/>
            </a:prstGeom>
            <a:solidFill>
              <a:srgbClr val="F26EB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636992" y="3198797"/>
              <a:ext cx="381000" cy="1682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43046" name="Rectangle 20"/>
            <p:cNvSpPr>
              <a:spLocks noChangeArrowheads="1"/>
            </p:cNvSpPr>
            <p:nvPr/>
          </p:nvSpPr>
          <p:spPr bwMode="auto">
            <a:xfrm>
              <a:off x="5638800" y="2667000"/>
              <a:ext cx="762000" cy="76200"/>
            </a:xfrm>
            <a:prstGeom prst="rect">
              <a:avLst/>
            </a:prstGeom>
            <a:solidFill>
              <a:srgbClr val="080808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47" name="Rectangle 21"/>
            <p:cNvSpPr>
              <a:spLocks noChangeArrowheads="1"/>
            </p:cNvSpPr>
            <p:nvPr/>
          </p:nvSpPr>
          <p:spPr bwMode="auto">
            <a:xfrm>
              <a:off x="6019800" y="2895600"/>
              <a:ext cx="381000" cy="16933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48" name="Rectangle 23"/>
            <p:cNvSpPr>
              <a:spLocks noChangeArrowheads="1"/>
            </p:cNvSpPr>
            <p:nvPr/>
          </p:nvSpPr>
          <p:spPr bwMode="auto">
            <a:xfrm>
              <a:off x="6019800" y="3048000"/>
              <a:ext cx="381000" cy="169333"/>
            </a:xfrm>
            <a:prstGeom prst="rect">
              <a:avLst/>
            </a:prstGeom>
            <a:solidFill>
              <a:srgbClr val="65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49" name="Rectangle 24"/>
            <p:cNvSpPr>
              <a:spLocks noChangeArrowheads="1"/>
            </p:cNvSpPr>
            <p:nvPr/>
          </p:nvSpPr>
          <p:spPr bwMode="auto">
            <a:xfrm>
              <a:off x="5638800" y="2895600"/>
              <a:ext cx="381000" cy="169333"/>
            </a:xfrm>
            <a:prstGeom prst="rect">
              <a:avLst/>
            </a:prstGeom>
            <a:solidFill>
              <a:srgbClr val="08080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50" name="Rectangle 25"/>
            <p:cNvSpPr>
              <a:spLocks noChangeArrowheads="1"/>
            </p:cNvSpPr>
            <p:nvPr/>
          </p:nvSpPr>
          <p:spPr bwMode="auto">
            <a:xfrm>
              <a:off x="6019800" y="2726267"/>
              <a:ext cx="381000" cy="1693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51" name="Rectangle 22"/>
            <p:cNvSpPr>
              <a:spLocks noChangeArrowheads="1"/>
            </p:cNvSpPr>
            <p:nvPr/>
          </p:nvSpPr>
          <p:spPr bwMode="auto">
            <a:xfrm>
              <a:off x="5961888" y="2697480"/>
              <a:ext cx="109728" cy="685800"/>
            </a:xfrm>
            <a:prstGeom prst="rect">
              <a:avLst/>
            </a:prstGeom>
            <a:solidFill>
              <a:srgbClr val="080808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52"/>
          <p:cNvGrpSpPr>
            <a:grpSpLocks/>
          </p:cNvGrpSpPr>
          <p:nvPr/>
        </p:nvGrpSpPr>
        <p:grpSpPr bwMode="auto">
          <a:xfrm rot="-4122899">
            <a:off x="5653882" y="1908968"/>
            <a:ext cx="1219200" cy="2011363"/>
            <a:chOff x="5395119" y="1966119"/>
            <a:chExt cx="1219200" cy="2011362"/>
          </a:xfrm>
        </p:grpSpPr>
        <p:pic>
          <p:nvPicPr>
            <p:cNvPr id="43030" name="Picture 31" descr="iphone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95119" y="1966119"/>
              <a:ext cx="1219200" cy="2011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31" name="Rectangle 16"/>
            <p:cNvSpPr>
              <a:spLocks noChangeArrowheads="1"/>
            </p:cNvSpPr>
            <p:nvPr/>
          </p:nvSpPr>
          <p:spPr bwMode="auto">
            <a:xfrm>
              <a:off x="5638800" y="2726266"/>
              <a:ext cx="381000" cy="16933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32" name="Rectangle 17"/>
            <p:cNvSpPr>
              <a:spLocks noChangeArrowheads="1"/>
            </p:cNvSpPr>
            <p:nvPr/>
          </p:nvSpPr>
          <p:spPr bwMode="auto">
            <a:xfrm>
              <a:off x="6019800" y="3200400"/>
              <a:ext cx="381000" cy="16933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33" name="Rectangle 18"/>
            <p:cNvSpPr>
              <a:spLocks noChangeArrowheads="1"/>
            </p:cNvSpPr>
            <p:nvPr/>
          </p:nvSpPr>
          <p:spPr bwMode="auto">
            <a:xfrm>
              <a:off x="5638800" y="3048000"/>
              <a:ext cx="381000" cy="169333"/>
            </a:xfrm>
            <a:prstGeom prst="rect">
              <a:avLst/>
            </a:prstGeom>
            <a:solidFill>
              <a:srgbClr val="F26EB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5640434" y="3198146"/>
              <a:ext cx="381000" cy="1682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Times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43035" name="Rectangle 20"/>
            <p:cNvSpPr>
              <a:spLocks noChangeArrowheads="1"/>
            </p:cNvSpPr>
            <p:nvPr/>
          </p:nvSpPr>
          <p:spPr bwMode="auto">
            <a:xfrm>
              <a:off x="5638800" y="2667000"/>
              <a:ext cx="762000" cy="76200"/>
            </a:xfrm>
            <a:prstGeom prst="rect">
              <a:avLst/>
            </a:prstGeom>
            <a:solidFill>
              <a:srgbClr val="080808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36" name="Rectangle 21"/>
            <p:cNvSpPr>
              <a:spLocks noChangeArrowheads="1"/>
            </p:cNvSpPr>
            <p:nvPr/>
          </p:nvSpPr>
          <p:spPr bwMode="auto">
            <a:xfrm>
              <a:off x="6019800" y="2895600"/>
              <a:ext cx="381000" cy="16933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37" name="Rectangle 23"/>
            <p:cNvSpPr>
              <a:spLocks noChangeArrowheads="1"/>
            </p:cNvSpPr>
            <p:nvPr/>
          </p:nvSpPr>
          <p:spPr bwMode="auto">
            <a:xfrm>
              <a:off x="6019800" y="3048000"/>
              <a:ext cx="381000" cy="169333"/>
            </a:xfrm>
            <a:prstGeom prst="rect">
              <a:avLst/>
            </a:prstGeom>
            <a:solidFill>
              <a:srgbClr val="65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38" name="Rectangle 24"/>
            <p:cNvSpPr>
              <a:spLocks noChangeArrowheads="1"/>
            </p:cNvSpPr>
            <p:nvPr/>
          </p:nvSpPr>
          <p:spPr bwMode="auto">
            <a:xfrm>
              <a:off x="5638800" y="2895600"/>
              <a:ext cx="381000" cy="169333"/>
            </a:xfrm>
            <a:prstGeom prst="rect">
              <a:avLst/>
            </a:prstGeom>
            <a:solidFill>
              <a:srgbClr val="08080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39" name="Rectangle 25"/>
            <p:cNvSpPr>
              <a:spLocks noChangeArrowheads="1"/>
            </p:cNvSpPr>
            <p:nvPr/>
          </p:nvSpPr>
          <p:spPr bwMode="auto">
            <a:xfrm>
              <a:off x="6019800" y="2726267"/>
              <a:ext cx="381000" cy="1693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40" name="Rectangle 22"/>
            <p:cNvSpPr>
              <a:spLocks noChangeArrowheads="1"/>
            </p:cNvSpPr>
            <p:nvPr/>
          </p:nvSpPr>
          <p:spPr bwMode="auto">
            <a:xfrm>
              <a:off x="5961888" y="2697480"/>
              <a:ext cx="109728" cy="685800"/>
            </a:xfrm>
            <a:prstGeom prst="rect">
              <a:avLst/>
            </a:prstGeom>
            <a:solidFill>
              <a:srgbClr val="080808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77"/>
          <p:cNvGrpSpPr>
            <a:grpSpLocks/>
          </p:cNvGrpSpPr>
          <p:nvPr/>
        </p:nvGrpSpPr>
        <p:grpSpPr bwMode="auto">
          <a:xfrm rot="9488201">
            <a:off x="4292600" y="1296988"/>
            <a:ext cx="1219200" cy="2011362"/>
            <a:chOff x="7391400" y="1676400"/>
            <a:chExt cx="1219200" cy="2011362"/>
          </a:xfrm>
        </p:grpSpPr>
        <p:sp useBgFill="1">
          <p:nvSpPr>
            <p:cNvPr id="43017" name="Rectangle 76"/>
            <p:cNvSpPr>
              <a:spLocks noChangeArrowheads="1"/>
            </p:cNvSpPr>
            <p:nvPr/>
          </p:nvSpPr>
          <p:spPr bwMode="auto">
            <a:xfrm>
              <a:off x="7620000" y="2133600"/>
              <a:ext cx="838200" cy="304800"/>
            </a:xfrm>
            <a:prstGeom prst="rect">
              <a:avLst/>
            </a:prstGeom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" name="Group 64"/>
            <p:cNvGrpSpPr>
              <a:grpSpLocks/>
            </p:cNvGrpSpPr>
            <p:nvPr/>
          </p:nvGrpSpPr>
          <p:grpSpPr bwMode="auto">
            <a:xfrm>
              <a:off x="7391400" y="1676400"/>
              <a:ext cx="1219200" cy="2011362"/>
              <a:chOff x="5395119" y="1966119"/>
              <a:chExt cx="1219200" cy="2011362"/>
            </a:xfrm>
          </p:grpSpPr>
          <p:pic>
            <p:nvPicPr>
              <p:cNvPr id="43019" name="Picture 31" descr="iphone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395119" y="1966119"/>
                <a:ext cx="1219200" cy="20113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020" name="Rectangle 16"/>
              <p:cNvSpPr>
                <a:spLocks noChangeArrowheads="1"/>
              </p:cNvSpPr>
              <p:nvPr/>
            </p:nvSpPr>
            <p:spPr bwMode="auto">
              <a:xfrm>
                <a:off x="5638800" y="2726266"/>
                <a:ext cx="381000" cy="16933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21" name="Rectangle 17"/>
              <p:cNvSpPr>
                <a:spLocks noChangeArrowheads="1"/>
              </p:cNvSpPr>
              <p:nvPr/>
            </p:nvSpPr>
            <p:spPr bwMode="auto">
              <a:xfrm>
                <a:off x="6019800" y="3200400"/>
                <a:ext cx="381000" cy="16933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22" name="Rectangle 18"/>
              <p:cNvSpPr>
                <a:spLocks noChangeArrowheads="1"/>
              </p:cNvSpPr>
              <p:nvPr/>
            </p:nvSpPr>
            <p:spPr bwMode="auto">
              <a:xfrm>
                <a:off x="5638800" y="3048000"/>
                <a:ext cx="381000" cy="169333"/>
              </a:xfrm>
              <a:prstGeom prst="rect">
                <a:avLst/>
              </a:prstGeom>
              <a:solidFill>
                <a:srgbClr val="F26EB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 bwMode="auto">
              <a:xfrm>
                <a:off x="5638774" y="3201278"/>
                <a:ext cx="381000" cy="16827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Times" pitchFamily="-106" charset="0"/>
                  <a:ea typeface="ＭＳ Ｐゴシック" pitchFamily="-106" charset="-128"/>
                  <a:cs typeface="ＭＳ Ｐゴシック" pitchFamily="-106" charset="-128"/>
                </a:endParaRPr>
              </a:p>
            </p:txBody>
          </p:sp>
          <p:sp>
            <p:nvSpPr>
              <p:cNvPr id="43024" name="Rectangle 20"/>
              <p:cNvSpPr>
                <a:spLocks noChangeArrowheads="1"/>
              </p:cNvSpPr>
              <p:nvPr/>
            </p:nvSpPr>
            <p:spPr bwMode="auto">
              <a:xfrm>
                <a:off x="5638800" y="2667000"/>
                <a:ext cx="762000" cy="76200"/>
              </a:xfrm>
              <a:prstGeom prst="rect">
                <a:avLst/>
              </a:prstGeom>
              <a:solidFill>
                <a:srgbClr val="080808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25" name="Rectangle 21"/>
              <p:cNvSpPr>
                <a:spLocks noChangeArrowheads="1"/>
              </p:cNvSpPr>
              <p:nvPr/>
            </p:nvSpPr>
            <p:spPr bwMode="auto">
              <a:xfrm>
                <a:off x="6019800" y="2895600"/>
                <a:ext cx="381000" cy="16933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26" name="Rectangle 23"/>
              <p:cNvSpPr>
                <a:spLocks noChangeArrowheads="1"/>
              </p:cNvSpPr>
              <p:nvPr/>
            </p:nvSpPr>
            <p:spPr bwMode="auto">
              <a:xfrm>
                <a:off x="6019800" y="3048000"/>
                <a:ext cx="381000" cy="169333"/>
              </a:xfrm>
              <a:prstGeom prst="rect">
                <a:avLst/>
              </a:prstGeom>
              <a:solidFill>
                <a:srgbClr val="65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27" name="Rectangle 24"/>
              <p:cNvSpPr>
                <a:spLocks noChangeArrowheads="1"/>
              </p:cNvSpPr>
              <p:nvPr/>
            </p:nvSpPr>
            <p:spPr bwMode="auto">
              <a:xfrm>
                <a:off x="5638800" y="2895600"/>
                <a:ext cx="381000" cy="169333"/>
              </a:xfrm>
              <a:prstGeom prst="rect">
                <a:avLst/>
              </a:prstGeom>
              <a:solidFill>
                <a:srgbClr val="080808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28" name="Rectangle 25"/>
              <p:cNvSpPr>
                <a:spLocks noChangeArrowheads="1"/>
              </p:cNvSpPr>
              <p:nvPr/>
            </p:nvSpPr>
            <p:spPr bwMode="auto">
              <a:xfrm>
                <a:off x="6019800" y="2726267"/>
                <a:ext cx="381000" cy="1693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29" name="Rectangle 22"/>
              <p:cNvSpPr>
                <a:spLocks noChangeArrowheads="1"/>
              </p:cNvSpPr>
              <p:nvPr/>
            </p:nvSpPr>
            <p:spPr bwMode="auto">
              <a:xfrm>
                <a:off x="5961888" y="2697480"/>
                <a:ext cx="109728" cy="685800"/>
              </a:xfrm>
              <a:prstGeom prst="rect">
                <a:avLst/>
              </a:prstGeom>
              <a:solidFill>
                <a:srgbClr val="080808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8001000" cy="1143000"/>
          </a:xfrm>
        </p:spPr>
        <p:txBody>
          <a:bodyPr/>
          <a:lstStyle/>
          <a:p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Issues in SPATE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T-Flag comparisons makes protocol secure if and only if users are diligent</a:t>
            </a:r>
          </a:p>
          <a:p>
            <a:pPr lvl="1"/>
            <a:r>
              <a:rPr lang="en-US" altLang="zh-TW" dirty="0">
                <a:ea typeface="ＭＳ Ｐゴシック" pitchFamily="-84" charset="-128"/>
                <a:cs typeface="ＭＳ Ｐゴシック" pitchFamily="-84" charset="-128"/>
              </a:rPr>
              <a:t>All “Match” signatures: save data</a:t>
            </a:r>
          </a:p>
          <a:p>
            <a:pPr lvl="1"/>
            <a:r>
              <a:rPr lang="en-US" altLang="zh-TW" dirty="0">
                <a:ea typeface="ＭＳ Ｐゴシック" pitchFamily="-84" charset="-128"/>
                <a:cs typeface="ＭＳ Ｐゴシック" pitchFamily="-84" charset="-128"/>
              </a:rPr>
              <a:t>“Error” or no signature: discard </a:t>
            </a:r>
            <a:r>
              <a:rPr lang="en-US" altLang="zh-TW" dirty="0" smtClean="0">
                <a:ea typeface="ＭＳ Ｐゴシック" pitchFamily="-84" charset="-128"/>
                <a:cs typeface="ＭＳ Ｐゴシック" pitchFamily="-84" charset="-128"/>
              </a:rPr>
              <a:t>data</a:t>
            </a:r>
            <a:endParaRPr lang="en-US" dirty="0" smtClean="0"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Dialog failure: Users click “OK” to continue</a:t>
            </a:r>
          </a:p>
          <a:p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What if the slow user found a problem?</a:t>
            </a:r>
          </a:p>
          <a:p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E</a:t>
            </a:r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xecute locally (physically presented)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Backup: SafeSlinger </a:t>
            </a:r>
            <a:r>
              <a:rPr kumimoji="1" lang="en-US" altLang="zh-TW" dirty="0"/>
              <a:t>Protocol</a:t>
            </a:r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81200"/>
            <a:ext cx="6629401" cy="372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48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SafeSlinger Protocol (</a:t>
            </a:r>
            <a:r>
              <a:rPr kumimoji="1" lang="en-US" altLang="zh-TW" dirty="0" err="1"/>
              <a:t>c</a:t>
            </a:r>
            <a:r>
              <a:rPr kumimoji="1" lang="en-US" altLang="zh-TW" dirty="0" err="1" smtClean="0"/>
              <a:t>on’t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00200"/>
            <a:ext cx="5105400" cy="476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97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SafeSlinger Protocol</a:t>
            </a:r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2057400"/>
            <a:ext cx="5766867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56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Probability Analysis for MitM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smtClean="0"/>
              <a:t>Phrases comparison converts the safe attack to the daring attack</a:t>
            </a:r>
          </a:p>
          <a:p>
            <a:r>
              <a:rPr kumimoji="1" lang="en-US" altLang="zh-TW" dirty="0" smtClean="0"/>
              <a:t>Analyze MitM attack success probability based on user behavior</a:t>
            </a:r>
          </a:p>
          <a:p>
            <a:pPr lvl="1"/>
            <a:r>
              <a:rPr kumimoji="1" lang="en-US" altLang="zh-TW" dirty="0" smtClean="0"/>
              <a:t>All users are lazy: randomly pick one phrase to continue</a:t>
            </a:r>
          </a:p>
          <a:p>
            <a:pPr lvl="2"/>
            <a:r>
              <a:rPr kumimoji="1" lang="en-US" altLang="zh-TW" dirty="0" smtClean="0"/>
              <a:t>(1/3)</a:t>
            </a:r>
            <a:r>
              <a:rPr kumimoji="1" lang="en-US" altLang="zh-TW" i="1" baseline="30000" dirty="0" smtClean="0"/>
              <a:t>n</a:t>
            </a:r>
            <a:r>
              <a:rPr kumimoji="1" lang="en-US" altLang="zh-TW" dirty="0" smtClean="0"/>
              <a:t> when the group has </a:t>
            </a:r>
            <a:r>
              <a:rPr kumimoji="1" lang="en-US" altLang="zh-TW" i="1" dirty="0" smtClean="0"/>
              <a:t>n</a:t>
            </a:r>
            <a:r>
              <a:rPr kumimoji="1" lang="en-US" altLang="zh-TW" dirty="0" smtClean="0"/>
              <a:t> members</a:t>
            </a:r>
          </a:p>
          <a:p>
            <a:pPr lvl="2"/>
            <a:r>
              <a:rPr kumimoji="1" lang="en-US" altLang="zh-TW" dirty="0" smtClean="0"/>
              <a:t>Unlikely to happen because decoy phrases makes the protocol </a:t>
            </a:r>
            <a:r>
              <a:rPr kumimoji="1" lang="en-US" altLang="zh-TW" dirty="0"/>
              <a:t>aborts </a:t>
            </a:r>
            <a:r>
              <a:rPr kumimoji="1" lang="en-US" altLang="zh-TW" dirty="0" smtClean="0"/>
              <a:t>in high probability</a:t>
            </a:r>
          </a:p>
          <a:p>
            <a:pPr lvl="1"/>
            <a:r>
              <a:rPr kumimoji="1" lang="en-US" altLang="zh-TW" dirty="0" smtClean="0"/>
              <a:t>Some users turns to be “partial diligent”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5253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Partial Diligent Cases (1/2)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8600" y="1600201"/>
            <a:ext cx="8686800" cy="3200400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At least one word match (upper bound)</a:t>
            </a:r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kumimoji="1" lang="en-US" altLang="zh-TW" dirty="0" smtClean="0"/>
              <a:t>The first word exactly matches</a:t>
            </a:r>
          </a:p>
          <a:p>
            <a:endParaRPr kumimoji="1"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044" y="2514600"/>
            <a:ext cx="6303818" cy="762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8656" b="570"/>
          <a:stretch/>
        </p:blipFill>
        <p:spPr>
          <a:xfrm>
            <a:off x="1301044" y="4124352"/>
            <a:ext cx="6134100" cy="89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18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Partial Diligent Cases </a:t>
            </a:r>
            <a:r>
              <a:rPr kumimoji="1" lang="en-US" altLang="zh-TW" dirty="0" smtClean="0"/>
              <a:t>(2/</a:t>
            </a:r>
            <a:r>
              <a:rPr kumimoji="1" lang="en-US" altLang="zh-TW" dirty="0"/>
              <a:t>2)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The first and second words </a:t>
            </a:r>
            <a:r>
              <a:rPr kumimoji="1" lang="en-US" altLang="zh-TW" sz="2800" dirty="0" smtClean="0"/>
              <a:t>match</a:t>
            </a:r>
            <a:r>
              <a:rPr kumimoji="1" lang="en-US" altLang="zh-TW" sz="2800" i="1" dirty="0" smtClean="0"/>
              <a:t/>
            </a:r>
            <a:br>
              <a:rPr kumimoji="1" lang="en-US" altLang="zh-TW" sz="2800" i="1" dirty="0" smtClean="0"/>
            </a:br>
            <a:r>
              <a:rPr kumimoji="1" lang="en-US" altLang="zh-TW" sz="2800" i="1" dirty="0" smtClean="0"/>
              <a:t/>
            </a:r>
            <a:br>
              <a:rPr kumimoji="1" lang="en-US" altLang="zh-TW" sz="2800" i="1" dirty="0" smtClean="0"/>
            </a:br>
            <a:r>
              <a:rPr kumimoji="1" lang="en-US" altLang="zh-TW" sz="2800" i="1" dirty="0" smtClean="0"/>
              <a:t>P</a:t>
            </a:r>
            <a:r>
              <a:rPr kumimoji="1" lang="en-US" altLang="zh-TW" sz="2800" baseline="-25000" dirty="0" smtClean="0"/>
              <a:t>3</a:t>
            </a:r>
            <a:r>
              <a:rPr kumimoji="1" lang="en-US" altLang="zh-TW" sz="2800" dirty="0" smtClean="0">
                <a:ea typeface="ＭＳ ゴシック"/>
                <a:cs typeface="ＭＳ ゴシック"/>
              </a:rPr>
              <a:t>≤</a:t>
            </a:r>
            <a:r>
              <a:rPr kumimoji="1" lang="en-US" altLang="zh-TW" sz="2800" i="1" dirty="0" smtClean="0">
                <a:ea typeface="ＭＳ ゴシック"/>
                <a:cs typeface="ＭＳ ゴシック"/>
              </a:rPr>
              <a:t>P</a:t>
            </a:r>
            <a:r>
              <a:rPr kumimoji="1" lang="en-US" altLang="zh-TW" sz="2800" dirty="0" smtClean="0">
                <a:ea typeface="ＭＳ ゴシック"/>
                <a:cs typeface="ＭＳ ゴシック"/>
              </a:rPr>
              <a:t>((</a:t>
            </a:r>
            <a:r>
              <a:rPr kumimoji="1" lang="en-US" altLang="zh-TW" sz="2800" i="1" dirty="0" smtClean="0">
                <a:ea typeface="ＭＳ ゴシック"/>
                <a:cs typeface="ＭＳ ゴシック"/>
              </a:rPr>
              <a:t>A</a:t>
            </a:r>
            <a:r>
              <a:rPr kumimoji="1" lang="en-US" altLang="zh-TW" sz="2800" baseline="-25000" dirty="0" smtClean="0">
                <a:ea typeface="ＭＳ ゴシック"/>
                <a:cs typeface="ＭＳ ゴシック"/>
              </a:rPr>
              <a:t>1</a:t>
            </a:r>
            <a:r>
              <a:rPr kumimoji="1" lang="en-US" altLang="zh-TW" sz="2800" dirty="0" smtClean="0">
                <a:ea typeface="ＭＳ ゴシック"/>
                <a:cs typeface="ＭＳ ゴシック"/>
              </a:rPr>
              <a:t>=</a:t>
            </a:r>
            <a:r>
              <a:rPr kumimoji="1" lang="en-US" altLang="zh-TW" sz="2800" i="1" dirty="0" smtClean="0">
                <a:ea typeface="ＭＳ ゴシック"/>
                <a:cs typeface="ＭＳ ゴシック"/>
              </a:rPr>
              <a:t>B</a:t>
            </a:r>
            <a:r>
              <a:rPr kumimoji="1" lang="en-US" altLang="zh-TW" sz="2800" baseline="-25000" dirty="0" smtClean="0">
                <a:ea typeface="ＭＳ ゴシック"/>
                <a:cs typeface="ＭＳ ゴシック"/>
              </a:rPr>
              <a:t>1</a:t>
            </a:r>
            <a:r>
              <a:rPr kumimoji="1" lang="en-US" altLang="zh-TW" sz="2800" dirty="0" smtClean="0">
                <a:ea typeface="ＭＳ ゴシック"/>
                <a:cs typeface="ＭＳ ゴシック"/>
              </a:rPr>
              <a:t>)&amp;(</a:t>
            </a:r>
            <a:r>
              <a:rPr kumimoji="1" lang="en-US" altLang="zh-TW" sz="2800" i="1" dirty="0" smtClean="0">
                <a:ea typeface="ＭＳ ゴシック"/>
                <a:cs typeface="ＭＳ ゴシック"/>
              </a:rPr>
              <a:t>A</a:t>
            </a:r>
            <a:r>
              <a:rPr kumimoji="1" lang="en-US" altLang="zh-TW" sz="2800" baseline="-25000" dirty="0" smtClean="0">
                <a:ea typeface="ＭＳ ゴシック"/>
                <a:cs typeface="ＭＳ ゴシック"/>
              </a:rPr>
              <a:t>2</a:t>
            </a:r>
            <a:r>
              <a:rPr kumimoji="1" lang="en-US" altLang="zh-TW" sz="2800" dirty="0" smtClean="0">
                <a:ea typeface="ＭＳ ゴシック"/>
                <a:cs typeface="ＭＳ ゴシック"/>
              </a:rPr>
              <a:t>=</a:t>
            </a:r>
            <a:r>
              <a:rPr kumimoji="1" lang="en-US" altLang="zh-TW" sz="2800" i="1" dirty="0" smtClean="0">
                <a:ea typeface="ＭＳ ゴシック"/>
                <a:cs typeface="ＭＳ ゴシック"/>
              </a:rPr>
              <a:t>B</a:t>
            </a:r>
            <a:r>
              <a:rPr kumimoji="1" lang="en-US" altLang="zh-TW" sz="2800" baseline="-25000" dirty="0" smtClean="0">
                <a:ea typeface="ＭＳ ゴシック"/>
                <a:cs typeface="ＭＳ ゴシック"/>
              </a:rPr>
              <a:t>2</a:t>
            </a:r>
            <a:r>
              <a:rPr kumimoji="1" lang="en-US" altLang="zh-TW" sz="2800" dirty="0" smtClean="0">
                <a:ea typeface="ＭＳ ゴシック"/>
                <a:cs typeface="ＭＳ ゴシック"/>
              </a:rPr>
              <a:t>))=</a:t>
            </a:r>
            <a:r>
              <a:rPr kumimoji="1" lang="en-US" altLang="zh-TW" sz="2800" i="1" dirty="0" smtClean="0">
                <a:ea typeface="ＭＳ ゴシック"/>
                <a:cs typeface="ＭＳ ゴシック"/>
              </a:rPr>
              <a:t>P</a:t>
            </a:r>
            <a:r>
              <a:rPr kumimoji="1" lang="en-US" altLang="zh-TW" sz="2800" baseline="-25000" dirty="0" smtClean="0">
                <a:ea typeface="ＭＳ ゴシック"/>
                <a:cs typeface="ＭＳ ゴシック"/>
              </a:rPr>
              <a:t>2</a:t>
            </a:r>
            <a:r>
              <a:rPr kumimoji="1" lang="en-US" altLang="zh-TW" sz="2800" dirty="0" smtClean="0">
                <a:ea typeface="ＭＳ ゴシック"/>
                <a:cs typeface="ＭＳ ゴシック"/>
              </a:rPr>
              <a:t>*(1/256)=</a:t>
            </a:r>
            <a:r>
              <a:rPr lang="en-US" sz="2800" dirty="0"/>
              <a:t>1.525878e-5 </a:t>
            </a:r>
            <a:endParaRPr kumimoji="1" lang="en-US" altLang="zh-TW" sz="2800" dirty="0"/>
          </a:p>
          <a:p>
            <a:endParaRPr kumimoji="1" lang="en-US" altLang="zh-TW" sz="2800" dirty="0" smtClean="0"/>
          </a:p>
          <a:p>
            <a:r>
              <a:rPr kumimoji="1" lang="en-US" altLang="zh-TW" sz="2800" dirty="0"/>
              <a:t>W</a:t>
            </a:r>
            <a:r>
              <a:rPr kumimoji="1" lang="en-US" altLang="zh-TW" sz="2800" dirty="0" smtClean="0"/>
              <a:t>hole </a:t>
            </a:r>
            <a:r>
              <a:rPr kumimoji="1" lang="en-US" altLang="zh-TW" sz="2800" dirty="0"/>
              <a:t>phrase </a:t>
            </a:r>
            <a:r>
              <a:rPr kumimoji="1" lang="en-US" altLang="zh-TW" sz="2800" dirty="0" smtClean="0"/>
              <a:t>matches</a:t>
            </a:r>
            <a:r>
              <a:rPr kumimoji="1" lang="en-US" altLang="zh-TW" sz="2800" dirty="0"/>
              <a:t> </a:t>
            </a:r>
            <a:r>
              <a:rPr kumimoji="1" lang="en-US" altLang="zh-TW" sz="2800" dirty="0" smtClean="0"/>
              <a:t>(diligent user)</a:t>
            </a:r>
            <a:br>
              <a:rPr kumimoji="1" lang="en-US" altLang="zh-TW" sz="2800" dirty="0" smtClean="0"/>
            </a:br>
            <a:r>
              <a:rPr kumimoji="1" lang="en-US" altLang="zh-TW" sz="2800" i="1" dirty="0" smtClean="0"/>
              <a:t>P</a:t>
            </a:r>
            <a:r>
              <a:rPr kumimoji="1" lang="en-US" altLang="zh-TW" sz="2800" baseline="-25000" dirty="0" smtClean="0"/>
              <a:t>4</a:t>
            </a:r>
            <a:r>
              <a:rPr kumimoji="1" lang="en-US" altLang="zh-TW" sz="2800" dirty="0" smtClean="0">
                <a:ea typeface="ＭＳ ゴシック"/>
                <a:cs typeface="ＭＳ ゴシック"/>
              </a:rPr>
              <a:t>≤</a:t>
            </a:r>
            <a:r>
              <a:rPr kumimoji="1" lang="en-US" altLang="zh-TW" sz="2800" i="1" dirty="0">
                <a:ea typeface="ＭＳ ゴシック"/>
                <a:cs typeface="ＭＳ ゴシック"/>
              </a:rPr>
              <a:t>P</a:t>
            </a:r>
            <a:r>
              <a:rPr kumimoji="1" lang="en-US" altLang="zh-TW" sz="2800" dirty="0">
                <a:ea typeface="ＭＳ ゴシック"/>
                <a:cs typeface="ＭＳ ゴシック"/>
              </a:rPr>
              <a:t>((</a:t>
            </a:r>
            <a:r>
              <a:rPr kumimoji="1" lang="en-US" altLang="zh-TW" sz="2800" i="1" dirty="0">
                <a:ea typeface="ＭＳ ゴシック"/>
                <a:cs typeface="ＭＳ ゴシック"/>
              </a:rPr>
              <a:t>A</a:t>
            </a:r>
            <a:r>
              <a:rPr kumimoji="1" lang="en-US" altLang="zh-TW" sz="2800" baseline="-25000" dirty="0">
                <a:ea typeface="ＭＳ ゴシック"/>
                <a:cs typeface="ＭＳ ゴシック"/>
              </a:rPr>
              <a:t>1</a:t>
            </a:r>
            <a:r>
              <a:rPr kumimoji="1" lang="en-US" altLang="zh-TW" sz="2800" dirty="0">
                <a:ea typeface="ＭＳ ゴシック"/>
                <a:cs typeface="ＭＳ ゴシック"/>
              </a:rPr>
              <a:t>=</a:t>
            </a:r>
            <a:r>
              <a:rPr kumimoji="1" lang="en-US" altLang="zh-TW" sz="2800" i="1" dirty="0">
                <a:ea typeface="ＭＳ ゴシック"/>
                <a:cs typeface="ＭＳ ゴシック"/>
              </a:rPr>
              <a:t>B</a:t>
            </a:r>
            <a:r>
              <a:rPr kumimoji="1" lang="en-US" altLang="zh-TW" sz="2800" baseline="-25000" dirty="0">
                <a:ea typeface="ＭＳ ゴシック"/>
                <a:cs typeface="ＭＳ ゴシック"/>
              </a:rPr>
              <a:t>1</a:t>
            </a:r>
            <a:r>
              <a:rPr kumimoji="1" lang="en-US" altLang="zh-TW" sz="2800" dirty="0">
                <a:ea typeface="ＭＳ ゴシック"/>
                <a:cs typeface="ＭＳ ゴシック"/>
              </a:rPr>
              <a:t>)&amp;(</a:t>
            </a:r>
            <a:r>
              <a:rPr kumimoji="1" lang="en-US" altLang="zh-TW" sz="2800" i="1" dirty="0">
                <a:ea typeface="ＭＳ ゴシック"/>
                <a:cs typeface="ＭＳ ゴシック"/>
              </a:rPr>
              <a:t>A</a:t>
            </a:r>
            <a:r>
              <a:rPr kumimoji="1" lang="en-US" altLang="zh-TW" sz="2800" baseline="-25000" dirty="0">
                <a:ea typeface="ＭＳ ゴシック"/>
                <a:cs typeface="ＭＳ ゴシック"/>
              </a:rPr>
              <a:t>2</a:t>
            </a:r>
            <a:r>
              <a:rPr kumimoji="1" lang="en-US" altLang="zh-TW" sz="2800" dirty="0">
                <a:ea typeface="ＭＳ ゴシック"/>
                <a:cs typeface="ＭＳ ゴシック"/>
              </a:rPr>
              <a:t>=</a:t>
            </a:r>
            <a:r>
              <a:rPr kumimoji="1" lang="en-US" altLang="zh-TW" sz="2800" i="1" dirty="0">
                <a:ea typeface="ＭＳ ゴシック"/>
                <a:cs typeface="ＭＳ ゴシック"/>
              </a:rPr>
              <a:t>B</a:t>
            </a:r>
            <a:r>
              <a:rPr kumimoji="1" lang="en-US" altLang="zh-TW" sz="2800" baseline="-25000" dirty="0">
                <a:ea typeface="ＭＳ ゴシック"/>
                <a:cs typeface="ＭＳ ゴシック"/>
              </a:rPr>
              <a:t>2</a:t>
            </a:r>
            <a:r>
              <a:rPr kumimoji="1" lang="en-US" altLang="zh-TW" sz="2800" dirty="0" smtClean="0">
                <a:ea typeface="ＭＳ ゴシック"/>
                <a:cs typeface="ＭＳ ゴシック"/>
              </a:rPr>
              <a:t>)</a:t>
            </a:r>
            <a:r>
              <a:rPr kumimoji="1" lang="en-US" altLang="zh-TW" sz="2800" dirty="0">
                <a:ea typeface="ＭＳ ゴシック"/>
                <a:cs typeface="ＭＳ ゴシック"/>
              </a:rPr>
              <a:t> &amp;(</a:t>
            </a:r>
            <a:r>
              <a:rPr kumimoji="1" lang="en-US" altLang="zh-TW" sz="2800" i="1" dirty="0" smtClean="0">
                <a:ea typeface="ＭＳ ゴシック"/>
                <a:cs typeface="ＭＳ ゴシック"/>
              </a:rPr>
              <a:t>A</a:t>
            </a:r>
            <a:r>
              <a:rPr kumimoji="1" lang="en-US" altLang="zh-TW" sz="2800" baseline="-25000" dirty="0" smtClean="0">
                <a:ea typeface="ＭＳ ゴシック"/>
                <a:cs typeface="ＭＳ ゴシック"/>
              </a:rPr>
              <a:t>3</a:t>
            </a:r>
            <a:r>
              <a:rPr kumimoji="1" lang="en-US" altLang="zh-TW" sz="2800" dirty="0" smtClean="0">
                <a:ea typeface="ＭＳ ゴシック"/>
                <a:cs typeface="ＭＳ ゴシック"/>
              </a:rPr>
              <a:t>=</a:t>
            </a:r>
            <a:r>
              <a:rPr kumimoji="1" lang="en-US" altLang="zh-TW" sz="2800" i="1" dirty="0" smtClean="0">
                <a:ea typeface="ＭＳ ゴシック"/>
                <a:cs typeface="ＭＳ ゴシック"/>
              </a:rPr>
              <a:t>B</a:t>
            </a:r>
            <a:r>
              <a:rPr kumimoji="1" lang="en-US" altLang="zh-TW" sz="2800" baseline="-25000" dirty="0" smtClean="0">
                <a:ea typeface="ＭＳ ゴシック"/>
                <a:cs typeface="ＭＳ ゴシック"/>
              </a:rPr>
              <a:t>3</a:t>
            </a:r>
            <a:r>
              <a:rPr kumimoji="1" lang="en-US" altLang="zh-TW" sz="2800" dirty="0" smtClean="0">
                <a:ea typeface="ＭＳ ゴシック"/>
                <a:cs typeface="ＭＳ ゴシック"/>
              </a:rPr>
              <a:t>))</a:t>
            </a:r>
            <a:r>
              <a:rPr kumimoji="1" lang="en-US" altLang="zh-TW" sz="2800" dirty="0">
                <a:ea typeface="ＭＳ ゴシック"/>
                <a:cs typeface="ＭＳ ゴシック"/>
              </a:rPr>
              <a:t>=</a:t>
            </a:r>
            <a:r>
              <a:rPr kumimoji="1" lang="en-US" altLang="zh-TW" sz="2800" i="1" dirty="0" smtClean="0">
                <a:ea typeface="ＭＳ ゴシック"/>
                <a:cs typeface="ＭＳ ゴシック"/>
              </a:rPr>
              <a:t>P</a:t>
            </a:r>
            <a:r>
              <a:rPr kumimoji="1" lang="en-US" altLang="zh-TW" sz="2800" baseline="-25000" dirty="0" smtClean="0">
                <a:ea typeface="ＭＳ ゴシック"/>
                <a:cs typeface="ＭＳ ゴシック"/>
              </a:rPr>
              <a:t>3</a:t>
            </a:r>
            <a:r>
              <a:rPr kumimoji="1" lang="en-US" altLang="zh-TW" sz="2800" dirty="0" smtClean="0">
                <a:ea typeface="ＭＳ ゴシック"/>
                <a:cs typeface="ＭＳ ゴシック"/>
              </a:rPr>
              <a:t>*</a:t>
            </a:r>
            <a:r>
              <a:rPr kumimoji="1" lang="en-US" altLang="zh-TW" sz="2800" dirty="0">
                <a:ea typeface="ＭＳ ゴシック"/>
                <a:cs typeface="ＭＳ ゴシック"/>
              </a:rPr>
              <a:t>(1/</a:t>
            </a:r>
            <a:r>
              <a:rPr kumimoji="1" lang="en-US" altLang="zh-TW" sz="2800" dirty="0" smtClean="0">
                <a:ea typeface="ＭＳ ゴシック"/>
                <a:cs typeface="ＭＳ ゴシック"/>
              </a:rPr>
              <a:t>255)</a:t>
            </a:r>
            <a:br>
              <a:rPr kumimoji="1" lang="en-US" altLang="zh-TW" sz="2800" dirty="0" smtClean="0">
                <a:ea typeface="ＭＳ ゴシック"/>
                <a:cs typeface="ＭＳ ゴシック"/>
              </a:rPr>
            </a:br>
            <a:r>
              <a:rPr kumimoji="1" lang="en-US" altLang="zh-TW" sz="2800" dirty="0" smtClean="0">
                <a:ea typeface="ＭＳ ゴシック"/>
                <a:cs typeface="ＭＳ ゴシック"/>
              </a:rPr>
              <a:t>=</a:t>
            </a:r>
            <a:r>
              <a:rPr lang="en-US" sz="2800" dirty="0"/>
              <a:t>5.98383885e-8 </a:t>
            </a:r>
            <a:endParaRPr kumimoji="1" lang="en-US" altLang="zh-TW" sz="2800" dirty="0"/>
          </a:p>
          <a:p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12973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ＭＳ Ｐゴシック" pitchFamily="-84" charset="-128"/>
                <a:cs typeface="ＭＳ Ｐゴシック" pitchFamily="-84" charset="-128"/>
              </a:rPr>
              <a:t>Prior </a:t>
            </a:r>
            <a:r>
              <a:rPr lang="en-US" altLang="zh-TW" dirty="0" smtClean="0">
                <a:ea typeface="ＭＳ Ｐゴシック" pitchFamily="-84" charset="-128"/>
                <a:cs typeface="ＭＳ Ｐゴシック" pitchFamily="-84" charset="-128"/>
              </a:rPr>
              <a:t>Solutions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876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TW" sz="2800" dirty="0" smtClean="0">
                <a:ea typeface="ＭＳ Ｐゴシック" pitchFamily="-84" charset="-128"/>
                <a:cs typeface="ＭＳ Ｐゴシック" pitchFamily="-84" charset="-128"/>
              </a:rPr>
              <a:t>PKI (Public-Key Infrastructure)</a:t>
            </a:r>
            <a:endParaRPr lang="en-US" altLang="zh-TW" sz="2800" dirty="0">
              <a:ea typeface="ＭＳ Ｐゴシック" pitchFamily="-84" charset="-128"/>
              <a:cs typeface="ＭＳ Ｐゴシック" pitchFamily="-8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zh-TW" sz="2400" dirty="0" smtClean="0"/>
              <a:t>Assumptions: TTP (Trust Third Party)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 smtClean="0"/>
              <a:t>Certification Authority (CA)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/>
              <a:t>Still vulnerable to </a:t>
            </a:r>
            <a:r>
              <a:rPr lang="en-US" altLang="zh-TW" sz="2400" dirty="0" smtClean="0"/>
              <a:t>Man-in-The-Middle attacks</a:t>
            </a:r>
            <a:endParaRPr kumimoji="1" lang="en-US" altLang="zh-TW" dirty="0"/>
          </a:p>
          <a:p>
            <a:pPr lvl="1">
              <a:lnSpc>
                <a:spcPct val="90000"/>
              </a:lnSpc>
            </a:pPr>
            <a:r>
              <a:rPr lang="en-US" altLang="zh-TW" sz="2400" dirty="0"/>
              <a:t>Disconnect between physical &amp; digital world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>
                <a:ea typeface="ＭＳ Ｐゴシック" pitchFamily="-84" charset="-128"/>
              </a:rPr>
              <a:t>Attacker can likely acquire a certificate for any </a:t>
            </a:r>
            <a:r>
              <a:rPr lang="en-US" altLang="zh-TW" sz="2000" dirty="0" smtClean="0">
                <a:ea typeface="ＭＳ Ｐゴシック" pitchFamily="-84" charset="-128"/>
              </a:rPr>
              <a:t>name</a:t>
            </a:r>
          </a:p>
          <a:p>
            <a:pPr lvl="2">
              <a:lnSpc>
                <a:spcPct val="90000"/>
              </a:lnSpc>
            </a:pPr>
            <a:endParaRPr lang="en-US" altLang="zh-TW" dirty="0"/>
          </a:p>
          <a:p>
            <a:pPr>
              <a:lnSpc>
                <a:spcPct val="90000"/>
              </a:lnSpc>
            </a:pPr>
            <a:r>
              <a:rPr lang="en-US" altLang="zh-TW" sz="2800" dirty="0" smtClean="0">
                <a:ea typeface="ＭＳ Ｐゴシック" pitchFamily="-84" charset="-128"/>
                <a:cs typeface="ＭＳ Ｐゴシック" pitchFamily="-84" charset="-128"/>
              </a:rPr>
              <a:t>PGP (</a:t>
            </a:r>
            <a:r>
              <a:rPr lang="en-US" altLang="zh-TW" sz="2800" dirty="0">
                <a:ea typeface="ＭＳ Ｐゴシック" pitchFamily="-84" charset="-128"/>
                <a:cs typeface="ＭＳ Ｐゴシック" pitchFamily="-84" charset="-128"/>
              </a:rPr>
              <a:t>P</a:t>
            </a:r>
            <a:r>
              <a:rPr lang="en-US" altLang="zh-TW" sz="2800" dirty="0" smtClean="0">
                <a:ea typeface="ＭＳ Ｐゴシック" pitchFamily="-84" charset="-128"/>
                <a:cs typeface="ＭＳ Ｐゴシック" pitchFamily="-84" charset="-128"/>
              </a:rPr>
              <a:t>retty Good Privacy)</a:t>
            </a:r>
            <a:endParaRPr lang="en-US" altLang="zh-TW" sz="2800" dirty="0">
              <a:ea typeface="ＭＳ Ｐゴシック" pitchFamily="-84" charset="-128"/>
              <a:cs typeface="ＭＳ Ｐゴシック" pitchFamily="-8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zh-TW" sz="2400" dirty="0" smtClean="0"/>
              <a:t>Sequential </a:t>
            </a:r>
            <a:r>
              <a:rPr lang="en-US" altLang="zh-TW" sz="2400" dirty="0"/>
              <a:t>broadcast of key and announcement of hash is cumbersome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>
                <a:ea typeface="ＭＳ Ｐゴシック" pitchFamily="-84" charset="-128"/>
              </a:rPr>
              <a:t>Difficult for people to detect attack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/>
              <a:t>A </a:t>
            </a:r>
            <a:r>
              <a:rPr lang="en-US" altLang="zh-TW" sz="2400" dirty="0" smtClean="0"/>
              <a:t>distribution list </a:t>
            </a:r>
            <a:r>
              <a:rPr lang="en-US" altLang="zh-TW" sz="2400" dirty="0"/>
              <a:t>is cumbersome and insecure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>
                <a:ea typeface="ＭＳ Ｐゴシック" pitchFamily="-84" charset="-128"/>
              </a:rPr>
              <a:t>Need to count # of people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>
                <a:ea typeface="ＭＳ Ｐゴシック" pitchFamily="-84" charset="-128"/>
              </a:rPr>
              <a:t>Need to compare lists</a:t>
            </a:r>
          </a:p>
          <a:p>
            <a:pPr>
              <a:lnSpc>
                <a:spcPct val="90000"/>
              </a:lnSpc>
            </a:pPr>
            <a:endParaRPr lang="en-US" altLang="zh-TW" dirty="0">
              <a:ea typeface="ＭＳ Ｐゴシック" pitchFamily="-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058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478"/>
    </mc:Choice>
    <mc:Fallback xmlns="">
      <p:transition xmlns:p14="http://schemas.microsoft.com/office/powerpoint/2010/main" spd="slow" advTm="1264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Comparison: SafeSlinger </a:t>
            </a:r>
            <a:r>
              <a:rPr lang="en-US" dirty="0" err="1" smtClean="0"/>
              <a:t>v.s</a:t>
            </a:r>
            <a:r>
              <a:rPr lang="en-US" dirty="0" smtClean="0"/>
              <a:t>. Bump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425376"/>
              </p:ext>
            </p:extLst>
          </p:nvPr>
        </p:nvGraphicFramePr>
        <p:xfrm>
          <a:off x="1143000" y="1905000"/>
          <a:ext cx="6858000" cy="4355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</a:tblGrid>
              <a:tr h="4617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SafeSlinger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Bump</a:t>
                      </a:r>
                      <a:endParaRPr lang="en-US" dirty="0"/>
                    </a:p>
                  </a:txBody>
                  <a:tcPr/>
                </a:tc>
              </a:tr>
              <a:tr h="461789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Scalability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(# users)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61789">
                <a:tc>
                  <a:txBody>
                    <a:bodyPr/>
                    <a:lstStyle/>
                    <a:p>
                      <a:r>
                        <a:rPr lang="en-US" dirty="0" smtClean="0"/>
                        <a:t>Exchange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Local/</a:t>
                      </a:r>
                      <a:r>
                        <a:rPr lang="en-US" dirty="0" smtClean="0"/>
                        <a:t>Remote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Physical</a:t>
                      </a:r>
                      <a:endParaRPr lang="en-US" dirty="0"/>
                    </a:p>
                  </a:txBody>
                  <a:tcPr/>
                </a:tc>
              </a:tr>
              <a:tr h="843787">
                <a:tc>
                  <a:txBody>
                    <a:bodyPr/>
                    <a:lstStyle/>
                    <a:p>
                      <a:r>
                        <a:rPr lang="en-US" dirty="0" smtClean="0"/>
                        <a:t>Privacy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Only IP 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IP Address,</a:t>
                      </a:r>
                      <a:r>
                        <a:rPr lang="en-US" baseline="0" dirty="0" smtClean="0"/>
                        <a:t> Location, </a:t>
                      </a:r>
                      <a:r>
                        <a:rPr lang="en-US" dirty="0" smtClean="0"/>
                        <a:t>Accelerometer information</a:t>
                      </a:r>
                      <a:endParaRPr lang="en-US" dirty="0"/>
                    </a:p>
                  </a:txBody>
                  <a:tcPr/>
                </a:tc>
              </a:tr>
              <a:tr h="461789">
                <a:tc>
                  <a:txBody>
                    <a:bodyPr/>
                    <a:lstStyle/>
                    <a:p>
                      <a:r>
                        <a:rPr lang="en-US" dirty="0" smtClean="0"/>
                        <a:t>Security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797060">
                <a:tc>
                  <a:txBody>
                    <a:bodyPr/>
                    <a:lstStyle/>
                    <a:p>
                      <a:r>
                        <a:rPr lang="en-US" dirty="0" smtClean="0"/>
                        <a:t>Device</a:t>
                      </a:r>
                    </a:p>
                    <a:p>
                      <a:r>
                        <a:rPr lang="en-US" dirty="0" smtClean="0"/>
                        <a:t>Requirement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Internet, Accelerometer</a:t>
                      </a:r>
                      <a:endParaRPr lang="en-US" dirty="0"/>
                    </a:p>
                  </a:txBody>
                  <a:tcPr/>
                </a:tc>
              </a:tr>
              <a:tr h="797060">
                <a:tc>
                  <a:txBody>
                    <a:bodyPr/>
                    <a:lstStyle/>
                    <a:p>
                      <a:r>
                        <a:rPr lang="en-US" dirty="0" smtClean="0"/>
                        <a:t>Additional 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Built-in</a:t>
                      </a:r>
                      <a:r>
                        <a:rPr lang="en-US" baseline="0" dirty="0" smtClean="0"/>
                        <a:t> secure messaging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 to use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479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6"/>
    </mc:Choice>
    <mc:Fallback xmlns="">
      <p:transition xmlns:p14="http://schemas.microsoft.com/office/powerpoint/2010/main" spd="slow" advTm="763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err="1" smtClean="0">
                <a:ea typeface="ＭＳ Ｐゴシック" pitchFamily="-1" charset="-128"/>
                <a:cs typeface="ＭＳ Ｐゴシック" pitchFamily="-1" charset="-128"/>
              </a:rPr>
              <a:t>Diffie</a:t>
            </a:r>
            <a:r>
              <a:rPr lang="en-US" sz="4000" dirty="0" smtClean="0">
                <a:ea typeface="ＭＳ Ｐゴシック" pitchFamily="-1" charset="-128"/>
                <a:cs typeface="ＭＳ Ｐゴシック" pitchFamily="-1" charset="-128"/>
              </a:rPr>
              <a:t>-Hellman Exchange Protocol</a:t>
            </a:r>
            <a:endParaRPr lang="en-US" sz="4000" dirty="0">
              <a:ea typeface="ＭＳ Ｐゴシック" pitchFamily="-1" charset="-128"/>
              <a:cs typeface="ＭＳ Ｐゴシック" pitchFamily="-1" charset="-128"/>
            </a:endParaRPr>
          </a:p>
        </p:txBody>
      </p:sp>
      <p:pic>
        <p:nvPicPr>
          <p:cNvPr id="2970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47313" y="3970337"/>
            <a:ext cx="530225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29400" y="3962400"/>
            <a:ext cx="530225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3" name="Rectangle 6"/>
          <p:cNvSpPr>
            <a:spLocks noChangeArrowheads="1"/>
          </p:cNvSpPr>
          <p:nvPr/>
        </p:nvSpPr>
        <p:spPr bwMode="auto">
          <a:xfrm>
            <a:off x="1738623" y="4316412"/>
            <a:ext cx="394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en-US" i="1" dirty="0">
                <a:solidFill>
                  <a:schemeClr val="bg1"/>
                </a:solidFill>
                <a:latin typeface="Arial" pitchFamily="-1" charset="0"/>
              </a:rPr>
              <a:t>A</a:t>
            </a:r>
            <a:endParaRPr lang="en-US" i="1" baseline="30000" dirty="0">
              <a:solidFill>
                <a:schemeClr val="bg1"/>
              </a:solidFill>
              <a:latin typeface="Arial" pitchFamily="-1" charset="0"/>
            </a:endParaRPr>
          </a:p>
        </p:txBody>
      </p:sp>
      <p:sp>
        <p:nvSpPr>
          <p:cNvPr id="29704" name="Rectangle 7"/>
          <p:cNvSpPr>
            <a:spLocks noChangeArrowheads="1"/>
          </p:cNvSpPr>
          <p:nvPr/>
        </p:nvSpPr>
        <p:spPr bwMode="auto">
          <a:xfrm>
            <a:off x="6705600" y="4295399"/>
            <a:ext cx="3930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en-US" i="1" dirty="0">
                <a:solidFill>
                  <a:schemeClr val="bg1"/>
                </a:solidFill>
                <a:latin typeface="Arial" pitchFamily="-1" charset="0"/>
              </a:rPr>
              <a:t>B</a:t>
            </a:r>
            <a:endParaRPr lang="en-US" i="1" baseline="30000" dirty="0">
              <a:solidFill>
                <a:schemeClr val="bg1"/>
              </a:solidFill>
              <a:latin typeface="Arial" pitchFamily="-1" charset="0"/>
            </a:endParaRPr>
          </a:p>
        </p:txBody>
      </p:sp>
      <p:sp>
        <p:nvSpPr>
          <p:cNvPr id="29705" name="Rectangle 8"/>
          <p:cNvSpPr>
            <a:spLocks noChangeArrowheads="1"/>
          </p:cNvSpPr>
          <p:nvPr/>
        </p:nvSpPr>
        <p:spPr bwMode="auto">
          <a:xfrm>
            <a:off x="4387338" y="4316412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en-US" i="1" dirty="0">
                <a:solidFill>
                  <a:schemeClr val="bg1"/>
                </a:solidFill>
                <a:latin typeface="Arial" pitchFamily="-1" charset="0"/>
              </a:rPr>
              <a:t>m</a:t>
            </a:r>
            <a:endParaRPr lang="en-US" i="1" baseline="30000" dirty="0">
              <a:solidFill>
                <a:schemeClr val="bg1"/>
              </a:solidFill>
              <a:latin typeface="Arial" pitchFamily="-1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568062" y="3963159"/>
            <a:ext cx="4029075" cy="457200"/>
            <a:chOff x="2295524" y="3444047"/>
            <a:chExt cx="4029075" cy="457200"/>
          </a:xfrm>
        </p:grpSpPr>
        <p:sp>
          <p:nvSpPr>
            <p:cNvPr id="61449" name="Rectangle 9"/>
            <p:cNvSpPr>
              <a:spLocks noChangeArrowheads="1"/>
            </p:cNvSpPr>
            <p:nvPr/>
          </p:nvSpPr>
          <p:spPr bwMode="auto">
            <a:xfrm>
              <a:off x="3276600" y="3444047"/>
              <a:ext cx="1855787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lvl="1" algn="ctr">
                <a:spcBef>
                  <a:spcPct val="20000"/>
                </a:spcBef>
              </a:pPr>
              <a:r>
                <a:rPr lang="en-US" i="1" dirty="0" err="1">
                  <a:solidFill>
                    <a:srgbClr val="630303"/>
                  </a:solidFill>
                  <a:latin typeface="Arial" pitchFamily="-1" charset="0"/>
                </a:rPr>
                <a:t>g</a:t>
              </a:r>
              <a:r>
                <a:rPr lang="en-US" i="1" baseline="30000" dirty="0" err="1">
                  <a:solidFill>
                    <a:srgbClr val="630303"/>
                  </a:solidFill>
                  <a:latin typeface="Arial" pitchFamily="-1" charset="0"/>
                </a:rPr>
                <a:t>a</a:t>
              </a:r>
              <a:r>
                <a:rPr lang="en-US" dirty="0">
                  <a:solidFill>
                    <a:srgbClr val="630303"/>
                  </a:solidFill>
                  <a:latin typeface="Arial" pitchFamily="-1" charset="0"/>
                </a:rPr>
                <a:t> mod </a:t>
              </a:r>
              <a:r>
                <a:rPr lang="en-US" i="1" dirty="0">
                  <a:solidFill>
                    <a:srgbClr val="630303"/>
                  </a:solidFill>
                  <a:latin typeface="Arial" pitchFamily="-1" charset="0"/>
                </a:rPr>
                <a:t>p</a:t>
              </a:r>
            </a:p>
          </p:txBody>
        </p:sp>
        <p:sp>
          <p:nvSpPr>
            <p:cNvPr id="61450" name="Line 10"/>
            <p:cNvSpPr>
              <a:spLocks noChangeShapeType="1"/>
            </p:cNvSpPr>
            <p:nvPr/>
          </p:nvSpPr>
          <p:spPr bwMode="auto">
            <a:xfrm>
              <a:off x="2295524" y="3873500"/>
              <a:ext cx="4029075" cy="0"/>
            </a:xfrm>
            <a:prstGeom prst="line">
              <a:avLst/>
            </a:prstGeom>
            <a:noFill/>
            <a:ln w="19050">
              <a:solidFill>
                <a:srgbClr val="630303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708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152400" y="1574800"/>
            <a:ext cx="8991600" cy="1854200"/>
          </a:xfrm>
          <a:noFill/>
        </p:spPr>
        <p:txBody>
          <a:bodyPr>
            <a:normAutofit fontScale="92500" lnSpcReduction="20000"/>
          </a:bodyPr>
          <a:lstStyle/>
          <a:p>
            <a:pPr lvl="1"/>
            <a:r>
              <a:rPr lang="en-US" i="1" dirty="0"/>
              <a:t>G</a:t>
            </a:r>
            <a:r>
              <a:rPr lang="en-US" i="1" dirty="0" smtClean="0"/>
              <a:t>oal</a:t>
            </a:r>
            <a:r>
              <a:rPr lang="en-US" dirty="0" smtClean="0"/>
              <a:t>: </a:t>
            </a:r>
            <a:r>
              <a:rPr lang="en-US" i="1" dirty="0" smtClean="0"/>
              <a:t>Establish shared secret between two parties for further use</a:t>
            </a:r>
          </a:p>
          <a:p>
            <a:pPr lvl="2"/>
            <a:r>
              <a:rPr lang="en-US" dirty="0" smtClean="0"/>
              <a:t>Public </a:t>
            </a:r>
            <a:r>
              <a:rPr lang="en-US" dirty="0"/>
              <a:t>values: large prime </a:t>
            </a:r>
            <a:r>
              <a:rPr lang="en-US" i="1" dirty="0">
                <a:solidFill>
                  <a:srgbClr val="800000"/>
                </a:solidFill>
              </a:rPr>
              <a:t>p</a:t>
            </a:r>
            <a:r>
              <a:rPr lang="en-US" dirty="0"/>
              <a:t>, generator </a:t>
            </a:r>
            <a:r>
              <a:rPr lang="en-US" i="1" dirty="0" smtClean="0">
                <a:solidFill>
                  <a:srgbClr val="800000"/>
                </a:solidFill>
              </a:rPr>
              <a:t>g</a:t>
            </a:r>
            <a:endParaRPr lang="en-US" i="1" dirty="0">
              <a:solidFill>
                <a:srgbClr val="800000"/>
              </a:solidFill>
            </a:endParaRPr>
          </a:p>
          <a:p>
            <a:pPr lvl="2"/>
            <a:r>
              <a:rPr lang="en-US" dirty="0" smtClean="0"/>
              <a:t>Secret values: Alice (</a:t>
            </a:r>
            <a:r>
              <a:rPr lang="en-US" i="1" dirty="0" smtClean="0"/>
              <a:t>A</a:t>
            </a:r>
            <a:r>
              <a:rPr lang="en-US" dirty="0" smtClean="0"/>
              <a:t>) </a:t>
            </a:r>
            <a:r>
              <a:rPr lang="en-US" dirty="0"/>
              <a:t>has secret </a:t>
            </a:r>
            <a:r>
              <a:rPr lang="en-US" i="1" dirty="0" smtClean="0">
                <a:solidFill>
                  <a:srgbClr val="800000"/>
                </a:solidFill>
              </a:rPr>
              <a:t>a</a:t>
            </a:r>
            <a:r>
              <a:rPr lang="en-US" dirty="0"/>
              <a:t>, </a:t>
            </a:r>
            <a:r>
              <a:rPr lang="en-US" dirty="0" smtClean="0"/>
              <a:t>Bob (</a:t>
            </a:r>
            <a:r>
              <a:rPr lang="en-US" i="1" dirty="0" smtClean="0"/>
              <a:t>B</a:t>
            </a:r>
            <a:r>
              <a:rPr lang="en-US" dirty="0" smtClean="0"/>
              <a:t>) </a:t>
            </a:r>
            <a:r>
              <a:rPr lang="en-US" dirty="0"/>
              <a:t>has secret </a:t>
            </a:r>
            <a:r>
              <a:rPr lang="en-US" i="1" dirty="0" smtClean="0">
                <a:solidFill>
                  <a:srgbClr val="800000"/>
                </a:solidFill>
              </a:rPr>
              <a:t>b</a:t>
            </a:r>
          </a:p>
          <a:p>
            <a:pPr lvl="2"/>
            <a:r>
              <a:rPr lang="en-US" i="1" dirty="0" smtClean="0"/>
              <a:t>Share Secret </a:t>
            </a:r>
            <a:r>
              <a:rPr lang="en-US" i="1" dirty="0">
                <a:solidFill>
                  <a:srgbClr val="800000"/>
                </a:solidFill>
              </a:rPr>
              <a:t>g</a:t>
            </a:r>
            <a:r>
              <a:rPr lang="en-US" sz="3600" i="1" baseline="30000" dirty="0">
                <a:solidFill>
                  <a:srgbClr val="800000"/>
                </a:solidFill>
              </a:rPr>
              <a:t>ab</a:t>
            </a:r>
            <a:r>
              <a:rPr lang="en-US" sz="3600" baseline="30000" dirty="0">
                <a:solidFill>
                  <a:srgbClr val="80000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(mod </a:t>
            </a:r>
            <a:r>
              <a:rPr lang="en-US" i="1" dirty="0">
                <a:solidFill>
                  <a:srgbClr val="800000"/>
                </a:solidFill>
              </a:rPr>
              <a:t>p</a:t>
            </a:r>
            <a:r>
              <a:rPr lang="en-US" dirty="0" smtClean="0">
                <a:solidFill>
                  <a:srgbClr val="800000"/>
                </a:solidFill>
              </a:rPr>
              <a:t>)</a:t>
            </a:r>
            <a:endParaRPr lang="en-US" dirty="0">
              <a:solidFill>
                <a:srgbClr val="8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529963" y="4965700"/>
            <a:ext cx="4067174" cy="460375"/>
            <a:chOff x="2257425" y="4446588"/>
            <a:chExt cx="4067174" cy="460375"/>
          </a:xfrm>
        </p:grpSpPr>
        <p:sp>
          <p:nvSpPr>
            <p:cNvPr id="61455" name="Line 15"/>
            <p:cNvSpPr>
              <a:spLocks noChangeShapeType="1"/>
            </p:cNvSpPr>
            <p:nvPr/>
          </p:nvSpPr>
          <p:spPr bwMode="auto">
            <a:xfrm flipH="1">
              <a:off x="2257425" y="4446588"/>
              <a:ext cx="4067174" cy="3175"/>
            </a:xfrm>
            <a:prstGeom prst="line">
              <a:avLst/>
            </a:prstGeom>
            <a:noFill/>
            <a:ln w="19050">
              <a:solidFill>
                <a:srgbClr val="630303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56" name="Rectangle 16"/>
            <p:cNvSpPr>
              <a:spLocks noChangeArrowheads="1"/>
            </p:cNvSpPr>
            <p:nvPr/>
          </p:nvSpPr>
          <p:spPr bwMode="auto">
            <a:xfrm>
              <a:off x="3195741" y="4449763"/>
              <a:ext cx="1855787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lvl="1" algn="ctr">
                <a:spcBef>
                  <a:spcPct val="20000"/>
                </a:spcBef>
              </a:pPr>
              <a:r>
                <a:rPr lang="en-US" i="1" dirty="0" err="1">
                  <a:solidFill>
                    <a:srgbClr val="630303"/>
                  </a:solidFill>
                  <a:latin typeface="Arial" pitchFamily="-1" charset="0"/>
                </a:rPr>
                <a:t>g</a:t>
              </a:r>
              <a:r>
                <a:rPr lang="en-US" i="1" baseline="30000" dirty="0" err="1">
                  <a:solidFill>
                    <a:srgbClr val="630303"/>
                  </a:solidFill>
                  <a:latin typeface="Arial" pitchFamily="-1" charset="0"/>
                </a:rPr>
                <a:t>b</a:t>
              </a:r>
              <a:r>
                <a:rPr lang="en-US" dirty="0">
                  <a:solidFill>
                    <a:srgbClr val="630303"/>
                  </a:solidFill>
                  <a:latin typeface="Arial" pitchFamily="-1" charset="0"/>
                </a:rPr>
                <a:t> mod </a:t>
              </a:r>
              <a:r>
                <a:rPr lang="en-US" i="1" dirty="0">
                  <a:solidFill>
                    <a:srgbClr val="630303"/>
                  </a:solidFill>
                  <a:latin typeface="Arial" pitchFamily="-1" charset="0"/>
                </a:rPr>
                <a:t>p</a:t>
              </a:r>
            </a:p>
          </p:txBody>
        </p:sp>
      </p:grpSp>
      <p:sp>
        <p:nvSpPr>
          <p:cNvPr id="61458" name="Rectangle 18"/>
          <p:cNvSpPr>
            <a:spLocks noChangeArrowheads="1"/>
          </p:cNvSpPr>
          <p:nvPr/>
        </p:nvSpPr>
        <p:spPr bwMode="auto">
          <a:xfrm>
            <a:off x="6486725" y="5439949"/>
            <a:ext cx="13991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en-US" dirty="0" smtClean="0">
                <a:solidFill>
                  <a:srgbClr val="630303"/>
                </a:solidFill>
                <a:latin typeface="Arial" pitchFamily="-1" charset="0"/>
              </a:rPr>
              <a:t>(</a:t>
            </a:r>
            <a:r>
              <a:rPr lang="en-US" i="1" dirty="0" err="1" smtClean="0">
                <a:solidFill>
                  <a:srgbClr val="630303"/>
                </a:solidFill>
                <a:latin typeface="Arial" pitchFamily="-1" charset="0"/>
              </a:rPr>
              <a:t>g</a:t>
            </a:r>
            <a:r>
              <a:rPr lang="en-US" i="1" baseline="30000" dirty="0" err="1" smtClean="0">
                <a:solidFill>
                  <a:srgbClr val="630303"/>
                </a:solidFill>
                <a:latin typeface="Arial" pitchFamily="-1" charset="0"/>
              </a:rPr>
              <a:t>b</a:t>
            </a:r>
            <a:r>
              <a:rPr lang="en-US" dirty="0" smtClean="0">
                <a:solidFill>
                  <a:srgbClr val="630303"/>
                </a:solidFill>
                <a:latin typeface="Arial" pitchFamily="-1" charset="0"/>
              </a:rPr>
              <a:t>)</a:t>
            </a:r>
            <a:r>
              <a:rPr lang="en-US" i="1" baseline="30000" dirty="0" smtClean="0">
                <a:solidFill>
                  <a:srgbClr val="630303"/>
                </a:solidFill>
                <a:latin typeface="Arial" pitchFamily="-1" charset="0"/>
              </a:rPr>
              <a:t>a</a:t>
            </a:r>
            <a:r>
              <a:rPr lang="en-US" dirty="0" smtClean="0">
                <a:solidFill>
                  <a:srgbClr val="630303"/>
                </a:solidFill>
                <a:latin typeface="Arial" pitchFamily="-1" charset="0"/>
              </a:rPr>
              <a:t> </a:t>
            </a:r>
            <a:r>
              <a:rPr lang="en-US" dirty="0">
                <a:solidFill>
                  <a:srgbClr val="630303"/>
                </a:solidFill>
                <a:latin typeface="Arial" pitchFamily="-1" charset="0"/>
              </a:rPr>
              <a:t>mod </a:t>
            </a:r>
            <a:r>
              <a:rPr lang="en-US" i="1" dirty="0">
                <a:solidFill>
                  <a:srgbClr val="630303"/>
                </a:solidFill>
                <a:latin typeface="Arial" pitchFamily="-1" charset="0"/>
              </a:rPr>
              <a:t>p</a:t>
            </a:r>
          </a:p>
        </p:txBody>
      </p:sp>
      <p:sp>
        <p:nvSpPr>
          <p:cNvPr id="61459" name="Rectangle 19"/>
          <p:cNvSpPr>
            <a:spLocks noChangeArrowheads="1"/>
          </p:cNvSpPr>
          <p:nvPr/>
        </p:nvSpPr>
        <p:spPr bwMode="auto">
          <a:xfrm>
            <a:off x="1293830" y="5443952"/>
            <a:ext cx="13882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en-US" dirty="0" smtClean="0">
                <a:solidFill>
                  <a:srgbClr val="630303"/>
                </a:solidFill>
                <a:latin typeface="Arial" pitchFamily="-1" charset="0"/>
              </a:rPr>
              <a:t>(</a:t>
            </a:r>
            <a:r>
              <a:rPr lang="en-US" i="1" dirty="0" err="1" smtClean="0">
                <a:solidFill>
                  <a:srgbClr val="630303"/>
                </a:solidFill>
                <a:latin typeface="Arial" pitchFamily="-1" charset="0"/>
              </a:rPr>
              <a:t>g</a:t>
            </a:r>
            <a:r>
              <a:rPr lang="en-US" i="1" baseline="30000" dirty="0" err="1" smtClean="0">
                <a:solidFill>
                  <a:srgbClr val="630303"/>
                </a:solidFill>
                <a:latin typeface="Arial" pitchFamily="-1" charset="0"/>
              </a:rPr>
              <a:t>a</a:t>
            </a:r>
            <a:r>
              <a:rPr lang="en-US" dirty="0" smtClean="0">
                <a:solidFill>
                  <a:srgbClr val="630303"/>
                </a:solidFill>
                <a:latin typeface="Arial" pitchFamily="-1" charset="0"/>
              </a:rPr>
              <a:t>)</a:t>
            </a:r>
            <a:r>
              <a:rPr lang="en-US" i="1" baseline="30000" dirty="0" smtClean="0">
                <a:solidFill>
                  <a:srgbClr val="630303"/>
                </a:solidFill>
                <a:latin typeface="Arial" pitchFamily="-1" charset="0"/>
              </a:rPr>
              <a:t>b</a:t>
            </a:r>
            <a:r>
              <a:rPr lang="en-US" dirty="0" smtClean="0">
                <a:solidFill>
                  <a:srgbClr val="630303"/>
                </a:solidFill>
                <a:latin typeface="Arial" pitchFamily="-1" charset="0"/>
              </a:rPr>
              <a:t> </a:t>
            </a:r>
            <a:r>
              <a:rPr lang="en-US" dirty="0">
                <a:solidFill>
                  <a:srgbClr val="630303"/>
                </a:solidFill>
                <a:latin typeface="Arial" pitchFamily="-1" charset="0"/>
              </a:rPr>
              <a:t>mod</a:t>
            </a:r>
            <a:r>
              <a:rPr lang="en-US" i="1" dirty="0">
                <a:solidFill>
                  <a:srgbClr val="630303"/>
                </a:solidFill>
                <a:latin typeface="Arial" pitchFamily="-1" charset="0"/>
              </a:rPr>
              <a:t> 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216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34"/>
    </mc:Choice>
    <mc:Fallback xmlns="">
      <p:transition xmlns:p14="http://schemas.microsoft.com/office/powerpoint/2010/main" spd="slow" advTm="2353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58" grpId="0"/>
      <p:bldP spid="614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ea typeface="ＭＳ Ｐゴシック" pitchFamily="-1" charset="-128"/>
                <a:cs typeface="ＭＳ Ｐゴシック" pitchFamily="-1" charset="-128"/>
              </a:rPr>
              <a:t>Problem: Man-in-the-Middle Attack</a:t>
            </a:r>
          </a:p>
        </p:txBody>
      </p:sp>
      <p:pic>
        <p:nvPicPr>
          <p:cNvPr id="2970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37917" y="3910806"/>
            <a:ext cx="730250" cy="132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60475" y="3933031"/>
            <a:ext cx="530225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73938" y="3933031"/>
            <a:ext cx="530225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4" name="Rectangle 7"/>
          <p:cNvSpPr>
            <a:spLocks noChangeArrowheads="1"/>
          </p:cNvSpPr>
          <p:nvPr/>
        </p:nvSpPr>
        <p:spPr bwMode="auto">
          <a:xfrm>
            <a:off x="7470074" y="4279106"/>
            <a:ext cx="3785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en-US" i="1" dirty="0" smtClean="0">
                <a:solidFill>
                  <a:schemeClr val="bg1"/>
                </a:solidFill>
                <a:latin typeface="Arial" pitchFamily="-1" charset="0"/>
              </a:rPr>
              <a:t>B</a:t>
            </a:r>
            <a:endParaRPr lang="en-US" i="1" baseline="30000" dirty="0">
              <a:solidFill>
                <a:schemeClr val="bg1"/>
              </a:solidFill>
              <a:latin typeface="Arial" pitchFamily="-1" charset="0"/>
            </a:endParaRPr>
          </a:p>
        </p:txBody>
      </p:sp>
      <p:sp>
        <p:nvSpPr>
          <p:cNvPr id="29705" name="Rectangle 8"/>
          <p:cNvSpPr>
            <a:spLocks noChangeArrowheads="1"/>
          </p:cNvSpPr>
          <p:nvPr/>
        </p:nvSpPr>
        <p:spPr bwMode="auto">
          <a:xfrm>
            <a:off x="4412068" y="4279106"/>
            <a:ext cx="4168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en-US" i="1" dirty="0" smtClean="0">
                <a:solidFill>
                  <a:schemeClr val="bg1"/>
                </a:solidFill>
                <a:latin typeface="Arial" pitchFamily="-1" charset="0"/>
              </a:rPr>
              <a:t>M</a:t>
            </a:r>
            <a:endParaRPr lang="en-US" i="1" baseline="30000" dirty="0">
              <a:solidFill>
                <a:schemeClr val="bg1"/>
              </a:solidFill>
              <a:latin typeface="Arial" pitchFamily="-1" charset="0"/>
            </a:endParaRPr>
          </a:p>
        </p:txBody>
      </p:sp>
      <p:sp>
        <p:nvSpPr>
          <p:cNvPr id="61449" name="Rectangle 9"/>
          <p:cNvSpPr>
            <a:spLocks noChangeArrowheads="1"/>
          </p:cNvSpPr>
          <p:nvPr/>
        </p:nvSpPr>
        <p:spPr bwMode="auto">
          <a:xfrm>
            <a:off x="2065338" y="3962400"/>
            <a:ext cx="18557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en-US" i="1" dirty="0" err="1">
                <a:solidFill>
                  <a:srgbClr val="630303"/>
                </a:solidFill>
                <a:latin typeface="Arial" pitchFamily="-1" charset="0"/>
              </a:rPr>
              <a:t>g</a:t>
            </a:r>
            <a:r>
              <a:rPr lang="en-US" i="1" baseline="30000" dirty="0" err="1">
                <a:solidFill>
                  <a:srgbClr val="630303"/>
                </a:solidFill>
                <a:latin typeface="Arial" pitchFamily="-1" charset="0"/>
              </a:rPr>
              <a:t>a</a:t>
            </a:r>
            <a:r>
              <a:rPr lang="en-US" dirty="0">
                <a:solidFill>
                  <a:srgbClr val="630303"/>
                </a:solidFill>
                <a:latin typeface="Arial" pitchFamily="-1" charset="0"/>
              </a:rPr>
              <a:t> mod </a:t>
            </a:r>
            <a:r>
              <a:rPr lang="en-US" i="1" dirty="0">
                <a:solidFill>
                  <a:srgbClr val="630303"/>
                </a:solidFill>
                <a:latin typeface="Arial" pitchFamily="-1" charset="0"/>
              </a:rPr>
              <a:t>p</a:t>
            </a:r>
          </a:p>
        </p:txBody>
      </p:sp>
      <p:sp>
        <p:nvSpPr>
          <p:cNvPr id="61450" name="Line 10"/>
          <p:cNvSpPr>
            <a:spLocks noChangeShapeType="1"/>
          </p:cNvSpPr>
          <p:nvPr/>
        </p:nvSpPr>
        <p:spPr bwMode="auto">
          <a:xfrm>
            <a:off x="2181225" y="4355306"/>
            <a:ext cx="1766888" cy="0"/>
          </a:xfrm>
          <a:prstGeom prst="line">
            <a:avLst/>
          </a:prstGeom>
          <a:noFill/>
          <a:ln w="19050">
            <a:solidFill>
              <a:srgbClr val="630303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8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152400" y="1574800"/>
            <a:ext cx="8839200" cy="1625600"/>
          </a:xfrm>
          <a:noFill/>
        </p:spPr>
        <p:txBody>
          <a:bodyPr>
            <a:normAutofit fontScale="92500" lnSpcReduction="10000"/>
          </a:bodyPr>
          <a:lstStyle/>
          <a:p>
            <a:pPr lvl="1" eaLnBrk="1" hangingPunct="1"/>
            <a:r>
              <a:rPr lang="en-US" dirty="0" smtClean="0"/>
              <a:t>Problem</a:t>
            </a:r>
            <a:r>
              <a:rPr lang="en-US" dirty="0"/>
              <a:t>: </a:t>
            </a:r>
            <a:r>
              <a:rPr lang="en-US" dirty="0" smtClean="0"/>
              <a:t>Malicious </a:t>
            </a:r>
            <a:r>
              <a:rPr lang="en-US" i="1" dirty="0" smtClean="0"/>
              <a:t>M </a:t>
            </a:r>
            <a:r>
              <a:rPr lang="en-US" dirty="0" smtClean="0"/>
              <a:t>impersonates </a:t>
            </a:r>
            <a:r>
              <a:rPr lang="en-US" dirty="0"/>
              <a:t>Alice to Bob and Bob to </a:t>
            </a:r>
            <a:r>
              <a:rPr lang="en-US" dirty="0" smtClean="0"/>
              <a:t>Alice</a:t>
            </a:r>
          </a:p>
          <a:p>
            <a:pPr lvl="2"/>
            <a:r>
              <a:rPr lang="en-US" dirty="0" smtClean="0"/>
              <a:t>Wireless is invisible</a:t>
            </a:r>
          </a:p>
          <a:p>
            <a:pPr lvl="2"/>
            <a:r>
              <a:rPr lang="en-US" dirty="0" smtClean="0"/>
              <a:t>Neighbors can easily launch MitM</a:t>
            </a:r>
          </a:p>
          <a:p>
            <a:pPr lvl="1" eaLnBrk="1" hangingPunct="1">
              <a:buFontTx/>
              <a:buNone/>
            </a:pPr>
            <a:endParaRPr lang="en-US" i="1" dirty="0"/>
          </a:p>
        </p:txBody>
      </p:sp>
      <p:sp>
        <p:nvSpPr>
          <p:cNvPr id="61452" name="Rectangle 12"/>
          <p:cNvSpPr>
            <a:spLocks noChangeArrowheads="1"/>
          </p:cNvSpPr>
          <p:nvPr/>
        </p:nvSpPr>
        <p:spPr bwMode="auto">
          <a:xfrm>
            <a:off x="5314951" y="3962400"/>
            <a:ext cx="19129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en-US" i="1" dirty="0" err="1">
                <a:solidFill>
                  <a:srgbClr val="630303"/>
                </a:solidFill>
                <a:latin typeface="Arial" pitchFamily="-1" charset="0"/>
              </a:rPr>
              <a:t>g</a:t>
            </a:r>
            <a:r>
              <a:rPr lang="en-US" i="1" baseline="30000" dirty="0" err="1">
                <a:solidFill>
                  <a:srgbClr val="630303"/>
                </a:solidFill>
                <a:latin typeface="Arial" pitchFamily="-1" charset="0"/>
              </a:rPr>
              <a:t>m</a:t>
            </a:r>
            <a:r>
              <a:rPr lang="en-US" dirty="0">
                <a:solidFill>
                  <a:srgbClr val="630303"/>
                </a:solidFill>
                <a:latin typeface="Arial" pitchFamily="-1" charset="0"/>
              </a:rPr>
              <a:t> mod </a:t>
            </a:r>
            <a:r>
              <a:rPr lang="en-US" i="1" dirty="0">
                <a:solidFill>
                  <a:srgbClr val="630303"/>
                </a:solidFill>
                <a:latin typeface="Arial" pitchFamily="-1" charset="0"/>
              </a:rPr>
              <a:t>p</a:t>
            </a:r>
          </a:p>
        </p:txBody>
      </p:sp>
      <p:sp>
        <p:nvSpPr>
          <p:cNvPr id="61453" name="Line 13"/>
          <p:cNvSpPr>
            <a:spLocks noChangeShapeType="1"/>
          </p:cNvSpPr>
          <p:nvPr/>
        </p:nvSpPr>
        <p:spPr bwMode="auto">
          <a:xfrm>
            <a:off x="5357812" y="4355306"/>
            <a:ext cx="1766888" cy="0"/>
          </a:xfrm>
          <a:prstGeom prst="line">
            <a:avLst/>
          </a:prstGeom>
          <a:noFill/>
          <a:ln w="19050">
            <a:solidFill>
              <a:srgbClr val="630303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54" name="Rectangle 14"/>
          <p:cNvSpPr>
            <a:spLocks noChangeArrowheads="1"/>
          </p:cNvSpPr>
          <p:nvPr/>
        </p:nvSpPr>
        <p:spPr bwMode="auto">
          <a:xfrm>
            <a:off x="2403507" y="4810125"/>
            <a:ext cx="12366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en-US" i="1" dirty="0" err="1">
                <a:solidFill>
                  <a:srgbClr val="630303"/>
                </a:solidFill>
                <a:latin typeface="Arial" pitchFamily="-1" charset="0"/>
              </a:rPr>
              <a:t>g</a:t>
            </a:r>
            <a:r>
              <a:rPr lang="en-US" i="1" baseline="30000" dirty="0" err="1" smtClean="0">
                <a:solidFill>
                  <a:srgbClr val="630303"/>
                </a:solidFill>
                <a:latin typeface="Arial" pitchFamily="-1" charset="0"/>
              </a:rPr>
              <a:t>m</a:t>
            </a:r>
            <a:r>
              <a:rPr lang="en-US" i="1" baseline="30000" dirty="0" smtClean="0">
                <a:solidFill>
                  <a:srgbClr val="630303"/>
                </a:solidFill>
                <a:latin typeface="Arial" pitchFamily="-1" charset="0"/>
              </a:rPr>
              <a:t>’</a:t>
            </a:r>
            <a:r>
              <a:rPr lang="en-US" dirty="0" smtClean="0">
                <a:solidFill>
                  <a:srgbClr val="630303"/>
                </a:solidFill>
                <a:latin typeface="Arial" pitchFamily="-1" charset="0"/>
              </a:rPr>
              <a:t> </a:t>
            </a:r>
            <a:r>
              <a:rPr lang="en-US" dirty="0">
                <a:solidFill>
                  <a:srgbClr val="630303"/>
                </a:solidFill>
                <a:latin typeface="Arial" pitchFamily="-1" charset="0"/>
              </a:rPr>
              <a:t>mod </a:t>
            </a:r>
            <a:r>
              <a:rPr lang="en-US" i="1" dirty="0">
                <a:solidFill>
                  <a:srgbClr val="630303"/>
                </a:solidFill>
                <a:latin typeface="Arial" pitchFamily="-1" charset="0"/>
              </a:rPr>
              <a:t>p</a:t>
            </a:r>
          </a:p>
        </p:txBody>
      </p:sp>
      <p:sp>
        <p:nvSpPr>
          <p:cNvPr id="61455" name="Line 15"/>
          <p:cNvSpPr>
            <a:spLocks noChangeShapeType="1"/>
          </p:cNvSpPr>
          <p:nvPr/>
        </p:nvSpPr>
        <p:spPr bwMode="auto">
          <a:xfrm flipH="1">
            <a:off x="2143125" y="5231605"/>
            <a:ext cx="1766888" cy="0"/>
          </a:xfrm>
          <a:prstGeom prst="line">
            <a:avLst/>
          </a:prstGeom>
          <a:noFill/>
          <a:ln w="19050">
            <a:solidFill>
              <a:srgbClr val="630303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56" name="Rectangle 16"/>
          <p:cNvSpPr>
            <a:spLocks noChangeArrowheads="1"/>
          </p:cNvSpPr>
          <p:nvPr/>
        </p:nvSpPr>
        <p:spPr bwMode="auto">
          <a:xfrm>
            <a:off x="5268913" y="4800600"/>
            <a:ext cx="18557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en-US" i="1" dirty="0" err="1">
                <a:solidFill>
                  <a:srgbClr val="630303"/>
                </a:solidFill>
                <a:latin typeface="Arial" pitchFamily="-1" charset="0"/>
              </a:rPr>
              <a:t>g</a:t>
            </a:r>
            <a:r>
              <a:rPr lang="en-US" i="1" baseline="30000" dirty="0" err="1">
                <a:solidFill>
                  <a:srgbClr val="630303"/>
                </a:solidFill>
                <a:latin typeface="Arial" pitchFamily="-1" charset="0"/>
              </a:rPr>
              <a:t>b</a:t>
            </a:r>
            <a:r>
              <a:rPr lang="en-US" dirty="0">
                <a:solidFill>
                  <a:srgbClr val="630303"/>
                </a:solidFill>
                <a:latin typeface="Arial" pitchFamily="-1" charset="0"/>
              </a:rPr>
              <a:t> mod </a:t>
            </a:r>
            <a:r>
              <a:rPr lang="en-US" i="1" dirty="0">
                <a:solidFill>
                  <a:srgbClr val="630303"/>
                </a:solidFill>
                <a:latin typeface="Arial" pitchFamily="-1" charset="0"/>
              </a:rPr>
              <a:t>p</a:t>
            </a:r>
          </a:p>
        </p:txBody>
      </p:sp>
      <p:sp>
        <p:nvSpPr>
          <p:cNvPr id="61457" name="Line 17"/>
          <p:cNvSpPr>
            <a:spLocks noChangeShapeType="1"/>
          </p:cNvSpPr>
          <p:nvPr/>
        </p:nvSpPr>
        <p:spPr bwMode="auto">
          <a:xfrm flipH="1">
            <a:off x="5357812" y="5231605"/>
            <a:ext cx="1766887" cy="0"/>
          </a:xfrm>
          <a:prstGeom prst="line">
            <a:avLst/>
          </a:prstGeom>
          <a:noFill/>
          <a:ln w="19050">
            <a:solidFill>
              <a:srgbClr val="630303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58" name="Rectangle 18"/>
          <p:cNvSpPr>
            <a:spLocks noChangeArrowheads="1"/>
          </p:cNvSpPr>
          <p:nvPr/>
        </p:nvSpPr>
        <p:spPr bwMode="auto">
          <a:xfrm>
            <a:off x="5202238" y="5509419"/>
            <a:ext cx="20256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en-US" i="1" dirty="0" err="1">
                <a:solidFill>
                  <a:srgbClr val="630303"/>
                </a:solidFill>
                <a:latin typeface="Arial" pitchFamily="-1" charset="0"/>
              </a:rPr>
              <a:t>g</a:t>
            </a:r>
            <a:r>
              <a:rPr lang="en-US" i="1" baseline="30000" dirty="0" err="1">
                <a:solidFill>
                  <a:srgbClr val="630303"/>
                </a:solidFill>
                <a:latin typeface="Arial" pitchFamily="-1" charset="0"/>
              </a:rPr>
              <a:t>bm</a:t>
            </a:r>
            <a:r>
              <a:rPr lang="en-US" dirty="0">
                <a:solidFill>
                  <a:srgbClr val="630303"/>
                </a:solidFill>
                <a:latin typeface="Arial" pitchFamily="-1" charset="0"/>
              </a:rPr>
              <a:t> mod </a:t>
            </a:r>
            <a:r>
              <a:rPr lang="en-US" i="1" dirty="0" err="1">
                <a:solidFill>
                  <a:srgbClr val="630303"/>
                </a:solidFill>
                <a:latin typeface="Arial" pitchFamily="-1" charset="0"/>
              </a:rPr>
              <a:t>p</a:t>
            </a:r>
            <a:endParaRPr lang="en-US" i="1" dirty="0">
              <a:solidFill>
                <a:srgbClr val="630303"/>
              </a:solidFill>
              <a:latin typeface="Arial" pitchFamily="-1" charset="0"/>
            </a:endParaRPr>
          </a:p>
        </p:txBody>
      </p:sp>
      <p:sp>
        <p:nvSpPr>
          <p:cNvPr id="61459" name="Rectangle 19"/>
          <p:cNvSpPr>
            <a:spLocks noChangeArrowheads="1"/>
          </p:cNvSpPr>
          <p:nvPr/>
        </p:nvSpPr>
        <p:spPr bwMode="auto">
          <a:xfrm>
            <a:off x="2286895" y="5495131"/>
            <a:ext cx="13221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en-US" i="1" dirty="0">
                <a:solidFill>
                  <a:srgbClr val="630303"/>
                </a:solidFill>
                <a:latin typeface="Arial" pitchFamily="-1" charset="0"/>
              </a:rPr>
              <a:t>g</a:t>
            </a:r>
            <a:r>
              <a:rPr lang="en-US" i="1" baseline="30000" dirty="0" smtClean="0">
                <a:solidFill>
                  <a:srgbClr val="630303"/>
                </a:solidFill>
                <a:latin typeface="Arial" pitchFamily="-1" charset="0"/>
              </a:rPr>
              <a:t>am’</a:t>
            </a:r>
            <a:r>
              <a:rPr lang="en-US" dirty="0" smtClean="0">
                <a:solidFill>
                  <a:srgbClr val="630303"/>
                </a:solidFill>
                <a:latin typeface="Arial" pitchFamily="-1" charset="0"/>
              </a:rPr>
              <a:t> </a:t>
            </a:r>
            <a:r>
              <a:rPr lang="en-US" dirty="0">
                <a:solidFill>
                  <a:srgbClr val="630303"/>
                </a:solidFill>
                <a:latin typeface="Arial" pitchFamily="-1" charset="0"/>
              </a:rPr>
              <a:t>mod</a:t>
            </a:r>
            <a:r>
              <a:rPr lang="en-US" i="1" dirty="0">
                <a:solidFill>
                  <a:srgbClr val="630303"/>
                </a:solidFill>
                <a:latin typeface="Arial" pitchFamily="-1" charset="0"/>
              </a:rPr>
              <a:t> p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1347475" y="4274194"/>
            <a:ext cx="394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en-US" i="1" dirty="0" smtClean="0">
                <a:solidFill>
                  <a:schemeClr val="bg1"/>
                </a:solidFill>
                <a:latin typeface="Arial" pitchFamily="-1" charset="0"/>
              </a:rPr>
              <a:t>A</a:t>
            </a:r>
            <a:endParaRPr lang="en-US" i="1" baseline="30000" dirty="0">
              <a:solidFill>
                <a:schemeClr val="bg1"/>
              </a:solidFill>
              <a:latin typeface="Arial" pitchFamily="-1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363395" y="4810125"/>
            <a:ext cx="4798962" cy="11335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Check integrity of shared secret to detect MitM</a:t>
            </a:r>
            <a:endParaRPr lang="en-US" altLang="zh-TW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293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055"/>
    </mc:Choice>
    <mc:Fallback xmlns="">
      <p:transition xmlns:p14="http://schemas.microsoft.com/office/powerpoint/2010/main" spd="slow" advTm="10305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9" grpId="0"/>
      <p:bldP spid="61450" grpId="0" animBg="1"/>
      <p:bldP spid="61452" grpId="0"/>
      <p:bldP spid="61453" grpId="0" animBg="1"/>
      <p:bldP spid="61454" grpId="0"/>
      <p:bldP spid="61455" grpId="0" animBg="1"/>
      <p:bldP spid="61456" grpId="0"/>
      <p:bldP spid="61457" grpId="0" animBg="1"/>
      <p:bldP spid="61458" grpId="0"/>
      <p:bldP spid="61459" grpId="0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Out</a:t>
            </a:r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-of-band </a:t>
            </a:r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Channel to defend MitM</a:t>
            </a:r>
            <a:endParaRPr lang="en-US" dirty="0">
              <a:ea typeface="ＭＳ Ｐゴシック" pitchFamily="-84" charset="-128"/>
              <a:cs typeface="ＭＳ Ｐゴシック" pitchFamily="-84" charset="-128"/>
            </a:endParaRPr>
          </a:p>
        </p:txBody>
      </p:sp>
      <p:pic>
        <p:nvPicPr>
          <p:cNvPr id="2458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7888" y="2736850"/>
            <a:ext cx="7496175" cy="286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557463" y="2982912"/>
            <a:ext cx="2767012" cy="1376650"/>
            <a:chOff x="1442" y="2414"/>
            <a:chExt cx="1849" cy="920"/>
          </a:xfrm>
        </p:grpSpPr>
        <p:pic>
          <p:nvPicPr>
            <p:cNvPr id="2458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42" y="2414"/>
              <a:ext cx="1849" cy="7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588" name="Text Box 6"/>
            <p:cNvSpPr txBox="1">
              <a:spLocks noChangeArrowheads="1"/>
            </p:cNvSpPr>
            <p:nvPr/>
          </p:nvSpPr>
          <p:spPr bwMode="auto">
            <a:xfrm>
              <a:off x="2024" y="2865"/>
              <a:ext cx="968" cy="4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630303"/>
                  </a:solidFill>
                  <a:latin typeface="Arial" pitchFamily="-84" charset="0"/>
                </a:rPr>
                <a:t>In-band channel</a:t>
              </a:r>
            </a:p>
          </p:txBody>
        </p:sp>
      </p:grpSp>
      <p:sp>
        <p:nvSpPr>
          <p:cNvPr id="501767" name="Text Box 7"/>
          <p:cNvSpPr txBox="1">
            <a:spLocks noChangeArrowheads="1"/>
          </p:cNvSpPr>
          <p:nvPr/>
        </p:nvSpPr>
        <p:spPr bwMode="auto">
          <a:xfrm>
            <a:off x="2947987" y="1854200"/>
            <a:ext cx="24622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630303"/>
                </a:solidFill>
                <a:latin typeface="Arial" pitchFamily="-84" charset="0"/>
              </a:rPr>
              <a:t>Active Attacker</a:t>
            </a:r>
          </a:p>
        </p:txBody>
      </p: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2420938" y="4887913"/>
            <a:ext cx="2765425" cy="1617662"/>
            <a:chOff x="1525" y="3467"/>
            <a:chExt cx="1742" cy="1019"/>
          </a:xfrm>
        </p:grpSpPr>
        <p:sp>
          <p:nvSpPr>
            <p:cNvPr id="24585" name="Text Box 9"/>
            <p:cNvSpPr txBox="1">
              <a:spLocks noChangeArrowheads="1"/>
            </p:cNvSpPr>
            <p:nvPr/>
          </p:nvSpPr>
          <p:spPr bwMode="auto">
            <a:xfrm>
              <a:off x="1525" y="3660"/>
              <a:ext cx="1669" cy="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630303"/>
                  </a:solidFill>
                  <a:latin typeface="Arial" pitchFamily="-84" charset="0"/>
                </a:rPr>
                <a:t>Out-of-band </a:t>
              </a:r>
              <a:r>
                <a:rPr lang="en-US" sz="2000" dirty="0" smtClean="0">
                  <a:solidFill>
                    <a:srgbClr val="630303"/>
                  </a:solidFill>
                  <a:latin typeface="Arial" pitchFamily="-84" charset="0"/>
                </a:rPr>
                <a:t>channel (</a:t>
              </a:r>
              <a:r>
                <a:rPr lang="en-US" sz="2000" dirty="0">
                  <a:solidFill>
                    <a:srgbClr val="630303"/>
                  </a:solidFill>
                  <a:latin typeface="Arial" pitchFamily="-84" charset="0"/>
                </a:rPr>
                <a:t>e.g., cable, NFC, human visual channel + action)</a:t>
              </a:r>
            </a:p>
          </p:txBody>
        </p:sp>
        <p:sp>
          <p:nvSpPr>
            <p:cNvPr id="24586" name="Freeform 10"/>
            <p:cNvSpPr>
              <a:spLocks/>
            </p:cNvSpPr>
            <p:nvPr/>
          </p:nvSpPr>
          <p:spPr bwMode="auto">
            <a:xfrm>
              <a:off x="1557" y="3467"/>
              <a:ext cx="1710" cy="178"/>
            </a:xfrm>
            <a:custGeom>
              <a:avLst/>
              <a:gdLst>
                <a:gd name="T0" fmla="*/ 0 w 1814"/>
                <a:gd name="T1" fmla="*/ 74 h 189"/>
                <a:gd name="T2" fmla="*/ 170 w 1814"/>
                <a:gd name="T3" fmla="*/ 8 h 189"/>
                <a:gd name="T4" fmla="*/ 513 w 1814"/>
                <a:gd name="T5" fmla="*/ 103 h 189"/>
                <a:gd name="T6" fmla="*/ 1067 w 1814"/>
                <a:gd name="T7" fmla="*/ 47 h 1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14"/>
                <a:gd name="T13" fmla="*/ 0 h 189"/>
                <a:gd name="T14" fmla="*/ 1814 w 1814"/>
                <a:gd name="T15" fmla="*/ 189 h 1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14" h="189">
                  <a:moveTo>
                    <a:pt x="0" y="129"/>
                  </a:moveTo>
                  <a:cubicBezTo>
                    <a:pt x="72" y="64"/>
                    <a:pt x="145" y="0"/>
                    <a:pt x="290" y="8"/>
                  </a:cubicBezTo>
                  <a:cubicBezTo>
                    <a:pt x="435" y="16"/>
                    <a:pt x="617" y="165"/>
                    <a:pt x="871" y="177"/>
                  </a:cubicBezTo>
                  <a:cubicBezTo>
                    <a:pt x="1125" y="189"/>
                    <a:pt x="1469" y="134"/>
                    <a:pt x="1814" y="80"/>
                  </a:cubicBezTo>
                </a:path>
              </a:pathLst>
            </a:cu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01771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89350" y="2314575"/>
            <a:ext cx="730250" cy="132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655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49"/>
    </mc:Choice>
    <mc:Fallback xmlns="">
      <p:transition xmlns:p14="http://schemas.microsoft.com/office/powerpoint/2010/main" spd="slow" advTm="3884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Issues of Out</a:t>
            </a:r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-of-band </a:t>
            </a:r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Channels</a:t>
            </a:r>
            <a:endParaRPr lang="en-US" dirty="0"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7663" y="1816100"/>
            <a:ext cx="8796337" cy="43434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Inconvenient </a:t>
            </a:r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in group settings</a:t>
            </a:r>
          </a:p>
          <a:p>
            <a:pPr lvl="1" eaLnBrk="1" hangingPunct="1"/>
            <a:r>
              <a:rPr lang="en-US" dirty="0" smtClean="0"/>
              <a:t>Scalability: </a:t>
            </a:r>
            <a:r>
              <a:rPr lang="en-US" i="1" dirty="0" smtClean="0"/>
              <a:t>N</a:t>
            </a:r>
            <a:r>
              <a:rPr lang="en-US" dirty="0" smtClean="0"/>
              <a:t> members </a:t>
            </a:r>
            <a:r>
              <a:rPr lang="en-US" dirty="0"/>
              <a:t>must perform O</a:t>
            </a:r>
            <a:r>
              <a:rPr lang="en-US" dirty="0" smtClean="0"/>
              <a:t>(</a:t>
            </a:r>
            <a:r>
              <a:rPr lang="en-US" i="1" dirty="0" smtClean="0"/>
              <a:t>N</a:t>
            </a:r>
            <a:r>
              <a:rPr lang="en-US" i="1" baseline="30000" dirty="0" smtClean="0"/>
              <a:t>2</a:t>
            </a:r>
            <a:r>
              <a:rPr lang="en-US" dirty="0" smtClean="0"/>
              <a:t>) interactions </a:t>
            </a:r>
            <a:endParaRPr lang="en-US" dirty="0"/>
          </a:p>
          <a:p>
            <a:pPr lvl="2"/>
            <a:r>
              <a:rPr lang="en-US" altLang="zh-TW" dirty="0">
                <a:ea typeface="ＭＳ Ｐゴシック" pitchFamily="-84" charset="-128"/>
                <a:cs typeface="ＭＳ Ｐゴシック" pitchFamily="-84" charset="-128"/>
              </a:rPr>
              <a:t>Most OOBs are designed for </a:t>
            </a:r>
            <a:r>
              <a:rPr lang="en-US" altLang="zh-TW" i="1" dirty="0">
                <a:ea typeface="ＭＳ Ｐゴシック" pitchFamily="-84" charset="-128"/>
                <a:cs typeface="ＭＳ Ｐゴシック" pitchFamily="-84" charset="-128"/>
              </a:rPr>
              <a:t>pairwise</a:t>
            </a:r>
            <a:r>
              <a:rPr lang="en-US" altLang="zh-TW" dirty="0">
                <a:ea typeface="ＭＳ Ｐゴシック" pitchFamily="-84" charset="-128"/>
                <a:cs typeface="ＭＳ Ｐゴシック" pitchFamily="-84" charset="-128"/>
              </a:rPr>
              <a:t> </a:t>
            </a:r>
            <a:r>
              <a:rPr lang="en-US" altLang="zh-TW" dirty="0" smtClean="0">
                <a:ea typeface="ＭＳ Ｐゴシック" pitchFamily="-84" charset="-128"/>
                <a:cs typeface="ＭＳ Ｐゴシック" pitchFamily="-84" charset="-128"/>
              </a:rPr>
              <a:t>associations</a:t>
            </a:r>
            <a:endParaRPr lang="en-US" dirty="0" smtClean="0"/>
          </a:p>
          <a:p>
            <a:pPr lvl="2"/>
            <a:r>
              <a:rPr lang="en-US" dirty="0" smtClean="0"/>
              <a:t>For </a:t>
            </a:r>
            <a:r>
              <a:rPr lang="en-US" dirty="0"/>
              <a:t>a group of </a:t>
            </a:r>
            <a:r>
              <a:rPr lang="en-US" dirty="0" smtClean="0"/>
              <a:t>10, we need 45 interactions</a:t>
            </a:r>
            <a:endParaRPr lang="en-US" dirty="0"/>
          </a:p>
          <a:p>
            <a:pPr lvl="3"/>
            <a:r>
              <a:rPr lang="en-US" dirty="0" smtClean="0"/>
              <a:t>i.e., combinations of 2 from 10</a:t>
            </a:r>
          </a:p>
          <a:p>
            <a:pPr lvl="1" eaLnBrk="1" hangingPunct="1"/>
            <a:r>
              <a:rPr lang="en-US" dirty="0" smtClean="0"/>
              <a:t>Efficiency: Most of OOBs are slow</a:t>
            </a:r>
            <a:endParaRPr lang="en-US" dirty="0"/>
          </a:p>
          <a:p>
            <a:pPr lvl="1" eaLnBrk="1" hangingPunct="1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68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63"/>
    </mc:Choice>
    <mc:Fallback xmlns="">
      <p:transition xmlns:p14="http://schemas.microsoft.com/office/powerpoint/2010/main" spd="slow" advTm="3086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Group-in-the-Middle Attack (GitM)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077200" cy="43434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Settings</a:t>
            </a:r>
          </a:p>
          <a:p>
            <a:pPr lvl="1" eaLnBrk="1" hangingPunct="1"/>
            <a:r>
              <a:rPr lang="en-US" sz="2400" dirty="0" smtClean="0">
                <a:ea typeface="ＭＳ Ｐゴシック" pitchFamily="-84" charset="-128"/>
                <a:cs typeface="ＭＳ Ｐゴシック" pitchFamily="-84" charset="-128"/>
              </a:rPr>
              <a:t>All members share secret</a:t>
            </a:r>
          </a:p>
          <a:p>
            <a:pPr lvl="1" eaLnBrk="1" hangingPunct="1"/>
            <a:r>
              <a:rPr lang="en-US" sz="2400" dirty="0" smtClean="0">
                <a:ea typeface="ＭＳ Ｐゴシック" pitchFamily="-84" charset="-128"/>
                <a:cs typeface="ＭＳ Ｐゴシック" pitchFamily="-84" charset="-128"/>
              </a:rPr>
              <a:t>All members know number of members present</a:t>
            </a:r>
          </a:p>
          <a:p>
            <a:pPr eaLnBrk="1" hangingPunct="1"/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Problem: Attacker can separate the intended group to multiple groups</a:t>
            </a:r>
          </a:p>
        </p:txBody>
      </p:sp>
      <p:sp>
        <p:nvSpPr>
          <p:cNvPr id="506890" name="Text Box 10"/>
          <p:cNvSpPr txBox="1">
            <a:spLocks noChangeArrowheads="1"/>
          </p:cNvSpPr>
          <p:nvPr/>
        </p:nvSpPr>
        <p:spPr bwMode="auto">
          <a:xfrm>
            <a:off x="1905000" y="6217206"/>
            <a:ext cx="12898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latin typeface="Arial" pitchFamily="-84" charset="0"/>
              </a:rPr>
              <a:t>Intended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10000" y="4543425"/>
            <a:ext cx="2871787" cy="2043113"/>
            <a:chOff x="3810000" y="4543425"/>
            <a:chExt cx="2871787" cy="2043113"/>
          </a:xfrm>
        </p:grpSpPr>
        <p:sp>
          <p:nvSpPr>
            <p:cNvPr id="506889" name="Line 9"/>
            <p:cNvSpPr>
              <a:spLocks noChangeShapeType="1"/>
            </p:cNvSpPr>
            <p:nvPr/>
          </p:nvSpPr>
          <p:spPr bwMode="auto">
            <a:xfrm>
              <a:off x="3810000" y="4543425"/>
              <a:ext cx="0" cy="16129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891" name="Text Box 11"/>
            <p:cNvSpPr txBox="1">
              <a:spLocks noChangeArrowheads="1"/>
            </p:cNvSpPr>
            <p:nvPr/>
          </p:nvSpPr>
          <p:spPr bwMode="auto">
            <a:xfrm>
              <a:off x="5791200" y="6219825"/>
              <a:ext cx="89058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dirty="0">
                  <a:latin typeface="Arial" pitchFamily="-84" charset="0"/>
                </a:rPr>
                <a:t>Result</a:t>
              </a:r>
            </a:p>
          </p:txBody>
        </p:sp>
      </p:grpSp>
      <p:pic>
        <p:nvPicPr>
          <p:cNvPr id="35848" name="Picture 6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1650" y="4525963"/>
            <a:ext cx="617538" cy="65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9" name="Picture 6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62250" y="4525963"/>
            <a:ext cx="66675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0" name="Picture 6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62250" y="5440363"/>
            <a:ext cx="611188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8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71650" y="5440363"/>
            <a:ext cx="609600" cy="65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8554" y="5440363"/>
            <a:ext cx="657308" cy="787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0568" y="4515127"/>
            <a:ext cx="711200" cy="711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3680" y="4543425"/>
            <a:ext cx="711200" cy="711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5655" y="5458538"/>
            <a:ext cx="711200" cy="711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692" y="5429806"/>
            <a:ext cx="657308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2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10"/>
    </mc:Choice>
    <mc:Fallback xmlns="">
      <p:transition xmlns:p14="http://schemas.microsoft.com/office/powerpoint/2010/main" spd="slow" advTm="6971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068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6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5143E-6 -2.04535E-6 L 0.2668 -2.04535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4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2845E-6 -7.58908E-7 L 0.55028 -0.00023 " pathEditMode="relative" ptsTypes="AA">
                                      <p:cBhvr>
                                        <p:cTn id="19" dur="20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9684E-6 -6.15456E-7 L 0.26698 -6.15456E-7 " pathEditMode="relative" ptsTypes="AA">
                                      <p:cBhvr>
                                        <p:cTn id="2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358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921E-6 -3.65109E-6 L 0.26159 -3.65109E-6 " pathEditMode="relative" ptsTypes="AA">
                                      <p:cBhvr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2241E-6 2.44331E-6 L 0.55098 2.44331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49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9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SafeSlinger Goals</a:t>
            </a:r>
            <a:endParaRPr lang="en-US" dirty="0"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451850" cy="5105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Goal: Exchange authentic</a:t>
            </a:r>
            <a:r>
              <a:rPr lang="en-US" sz="2800" dirty="0" smtClean="0">
                <a:ea typeface="ＭＳ Ｐゴシック" pitchFamily="-84" charset="-128"/>
                <a:cs typeface="ＭＳ Ｐゴシック" pitchFamily="-84" charset="-128"/>
              </a:rPr>
              <a:t> information </a:t>
            </a:r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between group </a:t>
            </a:r>
            <a:r>
              <a:rPr lang="en-US" sz="2800" dirty="0" smtClean="0">
                <a:ea typeface="ＭＳ Ｐゴシック" pitchFamily="-84" charset="-128"/>
                <a:cs typeface="ＭＳ Ｐゴシック" pitchFamily="-84" charset="-128"/>
              </a:rPr>
              <a:t>members</a:t>
            </a:r>
            <a:endParaRPr lang="en-US" sz="24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solidFill>
                  <a:srgbClr val="800000"/>
                </a:solidFill>
              </a:rPr>
              <a:t>Scalability</a:t>
            </a:r>
            <a:r>
              <a:rPr lang="en-US" sz="2400" dirty="0" smtClean="0"/>
              <a:t>: Avoid </a:t>
            </a:r>
            <a:r>
              <a:rPr lang="en-US" sz="2400" i="1" dirty="0" smtClean="0"/>
              <a:t>N</a:t>
            </a:r>
            <a:r>
              <a:rPr lang="en-US" sz="2400" baseline="30000" dirty="0" smtClean="0"/>
              <a:t>2 </a:t>
            </a:r>
            <a:r>
              <a:rPr lang="en-US" sz="2400" dirty="0" smtClean="0"/>
              <a:t>interactions in a group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solidFill>
                  <a:srgbClr val="800000"/>
                </a:solidFill>
              </a:rPr>
              <a:t>Authenticity</a:t>
            </a:r>
            <a:r>
              <a:rPr lang="en-US" sz="2400" dirty="0" smtClean="0"/>
              <a:t>: Each user should obtain the correct contact information associated with each other member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solidFill>
                  <a:srgbClr val="800000"/>
                </a:solidFill>
              </a:rPr>
              <a:t>Secrecy</a:t>
            </a:r>
            <a:r>
              <a:rPr lang="en-US" sz="2400" dirty="0" smtClean="0"/>
              <a:t>: Only intended entities receive the information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solidFill>
                  <a:srgbClr val="800000"/>
                </a:solidFill>
              </a:rPr>
              <a:t>Usability</a:t>
            </a:r>
            <a:r>
              <a:rPr lang="en-US" sz="2400" dirty="0" smtClean="0"/>
              <a:t>: Easy to use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solidFill>
                  <a:srgbClr val="800000"/>
                </a:solidFill>
                <a:ea typeface="ＭＳ Ｐゴシック" pitchFamily="-84" charset="-128"/>
                <a:cs typeface="ＭＳ Ｐゴシック" pitchFamily="-84" charset="-128"/>
              </a:rPr>
              <a:t>Portability</a:t>
            </a:r>
            <a:r>
              <a:rPr lang="en-US" sz="2400" dirty="0" smtClean="0">
                <a:ea typeface="ＭＳ Ｐゴシック" pitchFamily="-84" charset="-128"/>
                <a:cs typeface="ＭＳ Ｐゴシック" pitchFamily="-84" charset="-128"/>
              </a:rPr>
              <a:t>: support heterogeneous platforms</a:t>
            </a:r>
          </a:p>
          <a:p>
            <a:pPr lvl="1" eaLnBrk="1" hangingPunct="1">
              <a:lnSpc>
                <a:spcPct val="90000"/>
              </a:lnSpc>
            </a:pPr>
            <a:endParaRPr lang="en-US" sz="2800" dirty="0" smtClean="0">
              <a:ea typeface="ＭＳ Ｐゴシック" pitchFamily="-84" charset="-128"/>
              <a:cs typeface="ＭＳ Ｐゴシック" pitchFamily="-8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ea typeface="ＭＳ Ｐゴシック" pitchFamily="-84" charset="-128"/>
                <a:cs typeface="ＭＳ Ｐゴシック" pitchFamily="-84" charset="-128"/>
              </a:rPr>
              <a:t>Provide subsequent mechanisms based on authentic </a:t>
            </a:r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public </a:t>
            </a:r>
            <a:r>
              <a:rPr lang="en-US" sz="2800" dirty="0" smtClean="0">
                <a:ea typeface="ＭＳ Ｐゴシック" pitchFamily="-84" charset="-128"/>
                <a:cs typeface="ＭＳ Ｐゴシック" pitchFamily="-84" charset="-128"/>
              </a:rPr>
              <a:t>keys</a:t>
            </a:r>
          </a:p>
        </p:txBody>
      </p:sp>
    </p:spTree>
    <p:extLst>
      <p:ext uri="{BB962C8B-B14F-4D97-AF65-F5344CB8AC3E}">
        <p14:creationId xmlns:p14="http://schemas.microsoft.com/office/powerpoint/2010/main" val="52708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25"/>
    </mc:Choice>
    <mc:Fallback xmlns="">
      <p:transition xmlns:p14="http://schemas.microsoft.com/office/powerpoint/2010/main" spd="slow" advTm="5722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7|6.3|1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6|10.6|6.5|3.9|16.1|3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10.5|6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17715</TotalTime>
  <Words>1983</Words>
  <Application>Microsoft Macintosh PowerPoint</Application>
  <PresentationFormat>On-screen Show (4:3)</PresentationFormat>
  <Paragraphs>315</Paragraphs>
  <Slides>30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Setting: Key Distribution in Groups</vt:lpstr>
      <vt:lpstr>Prior Solutions</vt:lpstr>
      <vt:lpstr>Diffie-Hellman Exchange Protocol</vt:lpstr>
      <vt:lpstr>Problem: Man-in-the-Middle Attack</vt:lpstr>
      <vt:lpstr>Out-of-band Channel to defend MitM</vt:lpstr>
      <vt:lpstr>Issues of Out-of-band Channels</vt:lpstr>
      <vt:lpstr>Group-in-the-Middle Attack (GitM)</vt:lpstr>
      <vt:lpstr>SafeSlinger Goals</vt:lpstr>
      <vt:lpstr>SafeSlinger Communication</vt:lpstr>
      <vt:lpstr>Simple User Interactions</vt:lpstr>
      <vt:lpstr>Challenge 1: Private Information Leak</vt:lpstr>
      <vt:lpstr>Challenge 2: Prevent Dialog Failure</vt:lpstr>
      <vt:lpstr>Challenge 3: No Information Revealed  on Protocol Failure</vt:lpstr>
      <vt:lpstr>Commitment Tree</vt:lpstr>
      <vt:lpstr>Challenge 4: GitM Attack</vt:lpstr>
      <vt:lpstr>Evaluation</vt:lpstr>
      <vt:lpstr>Performance Results</vt:lpstr>
      <vt:lpstr>Summary</vt:lpstr>
      <vt:lpstr>Backup: Group-Diffie-Hellman Key Agreement (STR)</vt:lpstr>
      <vt:lpstr>Related Work:  SPATE [Lin et al. 2009] Small-group PKI-less Authenticated Trust Establishment</vt:lpstr>
      <vt:lpstr>Verification</vt:lpstr>
      <vt:lpstr>Issues in SPATE</vt:lpstr>
      <vt:lpstr>Backup: SafeSlinger Protocol</vt:lpstr>
      <vt:lpstr>SafeSlinger Protocol (con’t)</vt:lpstr>
      <vt:lpstr>SafeSlinger Protocol</vt:lpstr>
      <vt:lpstr>Probability Analysis for MitM</vt:lpstr>
      <vt:lpstr>Partial Diligent Cases (1/2)</vt:lpstr>
      <vt:lpstr>Partial Diligent Cases (2/2)</vt:lpstr>
      <vt:lpstr>Comparison: SafeSlinger v.s. Bump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TrueNet: A Trusted Network Layer for Failure Localization</dc:title>
  <dc:creator>Xin Zhang</dc:creator>
  <cp:lastModifiedBy>Lin Yueh-Hsun</cp:lastModifiedBy>
  <cp:revision>956</cp:revision>
  <cp:lastPrinted>2013-02-18T14:08:38Z</cp:lastPrinted>
  <dcterms:created xsi:type="dcterms:W3CDTF">2012-03-15T05:58:46Z</dcterms:created>
  <dcterms:modified xsi:type="dcterms:W3CDTF">2013-11-18T14:25:48Z</dcterms:modified>
</cp:coreProperties>
</file>